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9" r:id="rId3"/>
    <p:sldId id="281"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8" r:id="rId22"/>
    <p:sldId id="274" r:id="rId23"/>
    <p:sldId id="275" r:id="rId24"/>
    <p:sldId id="276" r:id="rId25"/>
    <p:sldId id="277" r:id="rId26"/>
    <p:sldId id="280" r:id="rId27"/>
    <p:sldId id="28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57DA3-3902-4BA1-A0AC-939419E593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B63FE43C-F46C-4056-8D77-3C5B908D41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5687B471-B71D-491E-8CEB-B98935B51002}"/>
              </a:ext>
            </a:extLst>
          </p:cNvPr>
          <p:cNvSpPr>
            <a:spLocks noGrp="1"/>
          </p:cNvSpPr>
          <p:nvPr>
            <p:ph type="dt" sz="half" idx="10"/>
          </p:nvPr>
        </p:nvSpPr>
        <p:spPr/>
        <p:txBody>
          <a:bodyPr/>
          <a:lstStyle/>
          <a:p>
            <a:fld id="{5D4AC94D-23A4-46FF-9735-62D95AEA85C4}" type="datetimeFigureOut">
              <a:rPr lang="en-ID" smtClean="0"/>
              <a:t>17/12/2019</a:t>
            </a:fld>
            <a:endParaRPr lang="en-ID"/>
          </a:p>
        </p:txBody>
      </p:sp>
      <p:sp>
        <p:nvSpPr>
          <p:cNvPr id="5" name="Footer Placeholder 4">
            <a:extLst>
              <a:ext uri="{FF2B5EF4-FFF2-40B4-BE49-F238E27FC236}">
                <a16:creationId xmlns:a16="http://schemas.microsoft.com/office/drawing/2014/main" id="{F5F0231C-4A48-4F52-BD33-ACA72FEE30BD}"/>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B3B6196D-1451-4534-AB17-FF550324693D}"/>
              </a:ext>
            </a:extLst>
          </p:cNvPr>
          <p:cNvSpPr>
            <a:spLocks noGrp="1"/>
          </p:cNvSpPr>
          <p:nvPr>
            <p:ph type="sldNum" sz="quarter" idx="12"/>
          </p:nvPr>
        </p:nvSpPr>
        <p:spPr/>
        <p:txBody>
          <a:bodyPr/>
          <a:lstStyle/>
          <a:p>
            <a:fld id="{AA3C5390-4CB9-4BDE-AD3B-279CD774BD03}" type="slidenum">
              <a:rPr lang="en-ID" smtClean="0"/>
              <a:t>‹#›</a:t>
            </a:fld>
            <a:endParaRPr lang="en-ID"/>
          </a:p>
        </p:txBody>
      </p:sp>
    </p:spTree>
    <p:extLst>
      <p:ext uri="{BB962C8B-B14F-4D97-AF65-F5344CB8AC3E}">
        <p14:creationId xmlns:p14="http://schemas.microsoft.com/office/powerpoint/2010/main" val="7706778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19DDD-270E-41E6-B78C-AEDF1D1266B6}"/>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E7365A0C-60E1-4F20-B4F4-8195AC5E78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CBFB22DD-DCC9-405F-8F3D-EFE75FA16BAD}"/>
              </a:ext>
            </a:extLst>
          </p:cNvPr>
          <p:cNvSpPr>
            <a:spLocks noGrp="1"/>
          </p:cNvSpPr>
          <p:nvPr>
            <p:ph type="dt" sz="half" idx="10"/>
          </p:nvPr>
        </p:nvSpPr>
        <p:spPr/>
        <p:txBody>
          <a:bodyPr/>
          <a:lstStyle/>
          <a:p>
            <a:fld id="{5D4AC94D-23A4-46FF-9735-62D95AEA85C4}" type="datetimeFigureOut">
              <a:rPr lang="en-ID" smtClean="0"/>
              <a:t>17/12/2019</a:t>
            </a:fld>
            <a:endParaRPr lang="en-ID"/>
          </a:p>
        </p:txBody>
      </p:sp>
      <p:sp>
        <p:nvSpPr>
          <p:cNvPr id="5" name="Footer Placeholder 4">
            <a:extLst>
              <a:ext uri="{FF2B5EF4-FFF2-40B4-BE49-F238E27FC236}">
                <a16:creationId xmlns:a16="http://schemas.microsoft.com/office/drawing/2014/main" id="{E810CDA0-51D0-4AF5-9B1B-2F082CD492FD}"/>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16432229-4082-4CC3-9EEF-0262033E2E4A}"/>
              </a:ext>
            </a:extLst>
          </p:cNvPr>
          <p:cNvSpPr>
            <a:spLocks noGrp="1"/>
          </p:cNvSpPr>
          <p:nvPr>
            <p:ph type="sldNum" sz="quarter" idx="12"/>
          </p:nvPr>
        </p:nvSpPr>
        <p:spPr/>
        <p:txBody>
          <a:bodyPr/>
          <a:lstStyle/>
          <a:p>
            <a:fld id="{AA3C5390-4CB9-4BDE-AD3B-279CD774BD03}" type="slidenum">
              <a:rPr lang="en-ID" smtClean="0"/>
              <a:t>‹#›</a:t>
            </a:fld>
            <a:endParaRPr lang="en-ID"/>
          </a:p>
        </p:txBody>
      </p:sp>
    </p:spTree>
    <p:extLst>
      <p:ext uri="{BB962C8B-B14F-4D97-AF65-F5344CB8AC3E}">
        <p14:creationId xmlns:p14="http://schemas.microsoft.com/office/powerpoint/2010/main" val="19728084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AC1A7C-FCE1-4204-B7F9-623550DB6FC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379A8718-91DB-448B-99AC-5A1D3083BB6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6B07FABF-E86F-46D1-BAE0-69B43DFCD791}"/>
              </a:ext>
            </a:extLst>
          </p:cNvPr>
          <p:cNvSpPr>
            <a:spLocks noGrp="1"/>
          </p:cNvSpPr>
          <p:nvPr>
            <p:ph type="dt" sz="half" idx="10"/>
          </p:nvPr>
        </p:nvSpPr>
        <p:spPr/>
        <p:txBody>
          <a:bodyPr/>
          <a:lstStyle/>
          <a:p>
            <a:fld id="{5D4AC94D-23A4-46FF-9735-62D95AEA85C4}" type="datetimeFigureOut">
              <a:rPr lang="en-ID" smtClean="0"/>
              <a:t>17/12/2019</a:t>
            </a:fld>
            <a:endParaRPr lang="en-ID"/>
          </a:p>
        </p:txBody>
      </p:sp>
      <p:sp>
        <p:nvSpPr>
          <p:cNvPr id="5" name="Footer Placeholder 4">
            <a:extLst>
              <a:ext uri="{FF2B5EF4-FFF2-40B4-BE49-F238E27FC236}">
                <a16:creationId xmlns:a16="http://schemas.microsoft.com/office/drawing/2014/main" id="{F8DCDD44-8527-40E8-98D7-C440AE39D049}"/>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CABC8368-082B-45C1-9067-D22BB2E00D1C}"/>
              </a:ext>
            </a:extLst>
          </p:cNvPr>
          <p:cNvSpPr>
            <a:spLocks noGrp="1"/>
          </p:cNvSpPr>
          <p:nvPr>
            <p:ph type="sldNum" sz="quarter" idx="12"/>
          </p:nvPr>
        </p:nvSpPr>
        <p:spPr/>
        <p:txBody>
          <a:bodyPr/>
          <a:lstStyle/>
          <a:p>
            <a:fld id="{AA3C5390-4CB9-4BDE-AD3B-279CD774BD03}" type="slidenum">
              <a:rPr lang="en-ID" smtClean="0"/>
              <a:t>‹#›</a:t>
            </a:fld>
            <a:endParaRPr lang="en-ID"/>
          </a:p>
        </p:txBody>
      </p:sp>
    </p:spTree>
    <p:extLst>
      <p:ext uri="{BB962C8B-B14F-4D97-AF65-F5344CB8AC3E}">
        <p14:creationId xmlns:p14="http://schemas.microsoft.com/office/powerpoint/2010/main" val="3155293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E8007-DBF0-4BE7-A4B2-E3F7B6F2BA59}"/>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BC7A0C74-BD4F-4968-9034-F7A1168BBC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CA257CEE-6D18-4D80-AFB7-2C64321C8988}"/>
              </a:ext>
            </a:extLst>
          </p:cNvPr>
          <p:cNvSpPr>
            <a:spLocks noGrp="1"/>
          </p:cNvSpPr>
          <p:nvPr>
            <p:ph type="dt" sz="half" idx="10"/>
          </p:nvPr>
        </p:nvSpPr>
        <p:spPr/>
        <p:txBody>
          <a:bodyPr/>
          <a:lstStyle/>
          <a:p>
            <a:fld id="{5D4AC94D-23A4-46FF-9735-62D95AEA85C4}" type="datetimeFigureOut">
              <a:rPr lang="en-ID" smtClean="0"/>
              <a:t>17/12/2019</a:t>
            </a:fld>
            <a:endParaRPr lang="en-ID"/>
          </a:p>
        </p:txBody>
      </p:sp>
      <p:sp>
        <p:nvSpPr>
          <p:cNvPr id="5" name="Footer Placeholder 4">
            <a:extLst>
              <a:ext uri="{FF2B5EF4-FFF2-40B4-BE49-F238E27FC236}">
                <a16:creationId xmlns:a16="http://schemas.microsoft.com/office/drawing/2014/main" id="{317096C5-EE07-418F-A125-B8F2E1D355CD}"/>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776CC486-E52F-48B1-A6F8-7C1A8FDAB4BC}"/>
              </a:ext>
            </a:extLst>
          </p:cNvPr>
          <p:cNvSpPr>
            <a:spLocks noGrp="1"/>
          </p:cNvSpPr>
          <p:nvPr>
            <p:ph type="sldNum" sz="quarter" idx="12"/>
          </p:nvPr>
        </p:nvSpPr>
        <p:spPr/>
        <p:txBody>
          <a:bodyPr/>
          <a:lstStyle/>
          <a:p>
            <a:fld id="{AA3C5390-4CB9-4BDE-AD3B-279CD774BD03}" type="slidenum">
              <a:rPr lang="en-ID" smtClean="0"/>
              <a:t>‹#›</a:t>
            </a:fld>
            <a:endParaRPr lang="en-ID"/>
          </a:p>
        </p:txBody>
      </p:sp>
    </p:spTree>
    <p:extLst>
      <p:ext uri="{BB962C8B-B14F-4D97-AF65-F5344CB8AC3E}">
        <p14:creationId xmlns:p14="http://schemas.microsoft.com/office/powerpoint/2010/main" val="3881986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010F2-6053-41C9-8CE6-B21ABD9752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11760053-D20B-4274-B531-125D5DEC1F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3CC5D4-E09B-4CB1-BCB7-7336E4ADF44E}"/>
              </a:ext>
            </a:extLst>
          </p:cNvPr>
          <p:cNvSpPr>
            <a:spLocks noGrp="1"/>
          </p:cNvSpPr>
          <p:nvPr>
            <p:ph type="dt" sz="half" idx="10"/>
          </p:nvPr>
        </p:nvSpPr>
        <p:spPr/>
        <p:txBody>
          <a:bodyPr/>
          <a:lstStyle/>
          <a:p>
            <a:fld id="{5D4AC94D-23A4-46FF-9735-62D95AEA85C4}" type="datetimeFigureOut">
              <a:rPr lang="en-ID" smtClean="0"/>
              <a:t>17/12/2019</a:t>
            </a:fld>
            <a:endParaRPr lang="en-ID"/>
          </a:p>
        </p:txBody>
      </p:sp>
      <p:sp>
        <p:nvSpPr>
          <p:cNvPr id="5" name="Footer Placeholder 4">
            <a:extLst>
              <a:ext uri="{FF2B5EF4-FFF2-40B4-BE49-F238E27FC236}">
                <a16:creationId xmlns:a16="http://schemas.microsoft.com/office/drawing/2014/main" id="{BCFFCF7C-9CD2-4317-8D11-06333860CF01}"/>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D81A3F43-9519-4529-86AE-C1CE593D6F7D}"/>
              </a:ext>
            </a:extLst>
          </p:cNvPr>
          <p:cNvSpPr>
            <a:spLocks noGrp="1"/>
          </p:cNvSpPr>
          <p:nvPr>
            <p:ph type="sldNum" sz="quarter" idx="12"/>
          </p:nvPr>
        </p:nvSpPr>
        <p:spPr/>
        <p:txBody>
          <a:bodyPr/>
          <a:lstStyle/>
          <a:p>
            <a:fld id="{AA3C5390-4CB9-4BDE-AD3B-279CD774BD03}" type="slidenum">
              <a:rPr lang="en-ID" smtClean="0"/>
              <a:t>‹#›</a:t>
            </a:fld>
            <a:endParaRPr lang="en-ID"/>
          </a:p>
        </p:txBody>
      </p:sp>
    </p:spTree>
    <p:extLst>
      <p:ext uri="{BB962C8B-B14F-4D97-AF65-F5344CB8AC3E}">
        <p14:creationId xmlns:p14="http://schemas.microsoft.com/office/powerpoint/2010/main" val="389765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62541-D176-460E-B548-F74987847A0B}"/>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EDFA5887-B867-4D1A-BE66-BE7B0B5E1D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6131ED10-09C3-4F70-BA1C-D548271C45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88F02A5B-DE10-47C8-A7B7-6038A493AF13}"/>
              </a:ext>
            </a:extLst>
          </p:cNvPr>
          <p:cNvSpPr>
            <a:spLocks noGrp="1"/>
          </p:cNvSpPr>
          <p:nvPr>
            <p:ph type="dt" sz="half" idx="10"/>
          </p:nvPr>
        </p:nvSpPr>
        <p:spPr/>
        <p:txBody>
          <a:bodyPr/>
          <a:lstStyle/>
          <a:p>
            <a:fld id="{5D4AC94D-23A4-46FF-9735-62D95AEA85C4}" type="datetimeFigureOut">
              <a:rPr lang="en-ID" smtClean="0"/>
              <a:t>17/12/2019</a:t>
            </a:fld>
            <a:endParaRPr lang="en-ID"/>
          </a:p>
        </p:txBody>
      </p:sp>
      <p:sp>
        <p:nvSpPr>
          <p:cNvPr id="6" name="Footer Placeholder 5">
            <a:extLst>
              <a:ext uri="{FF2B5EF4-FFF2-40B4-BE49-F238E27FC236}">
                <a16:creationId xmlns:a16="http://schemas.microsoft.com/office/drawing/2014/main" id="{932CF709-0493-4383-97C6-B60689EA346E}"/>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B7F86EA9-4CF8-4C4C-8B16-6548315C1AD5}"/>
              </a:ext>
            </a:extLst>
          </p:cNvPr>
          <p:cNvSpPr>
            <a:spLocks noGrp="1"/>
          </p:cNvSpPr>
          <p:nvPr>
            <p:ph type="sldNum" sz="quarter" idx="12"/>
          </p:nvPr>
        </p:nvSpPr>
        <p:spPr/>
        <p:txBody>
          <a:bodyPr/>
          <a:lstStyle/>
          <a:p>
            <a:fld id="{AA3C5390-4CB9-4BDE-AD3B-279CD774BD03}" type="slidenum">
              <a:rPr lang="en-ID" smtClean="0"/>
              <a:t>‹#›</a:t>
            </a:fld>
            <a:endParaRPr lang="en-ID"/>
          </a:p>
        </p:txBody>
      </p:sp>
    </p:spTree>
    <p:extLst>
      <p:ext uri="{BB962C8B-B14F-4D97-AF65-F5344CB8AC3E}">
        <p14:creationId xmlns:p14="http://schemas.microsoft.com/office/powerpoint/2010/main" val="4204454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9292C-9D77-44CC-B480-7CC02CBC8089}"/>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C8BCA48B-B70F-4A37-8364-A27CFE8830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E0C4D70-D955-4953-BAC1-D608ED8C10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8C4C3265-F772-4C7B-A85E-11A376472F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8D35A98-58F4-4827-A8F5-EEB1F43E71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3C62201F-CC72-4674-9EC0-18EA23936A08}"/>
              </a:ext>
            </a:extLst>
          </p:cNvPr>
          <p:cNvSpPr>
            <a:spLocks noGrp="1"/>
          </p:cNvSpPr>
          <p:nvPr>
            <p:ph type="dt" sz="half" idx="10"/>
          </p:nvPr>
        </p:nvSpPr>
        <p:spPr/>
        <p:txBody>
          <a:bodyPr/>
          <a:lstStyle/>
          <a:p>
            <a:fld id="{5D4AC94D-23A4-46FF-9735-62D95AEA85C4}" type="datetimeFigureOut">
              <a:rPr lang="en-ID" smtClean="0"/>
              <a:t>17/12/2019</a:t>
            </a:fld>
            <a:endParaRPr lang="en-ID"/>
          </a:p>
        </p:txBody>
      </p:sp>
      <p:sp>
        <p:nvSpPr>
          <p:cNvPr id="8" name="Footer Placeholder 7">
            <a:extLst>
              <a:ext uri="{FF2B5EF4-FFF2-40B4-BE49-F238E27FC236}">
                <a16:creationId xmlns:a16="http://schemas.microsoft.com/office/drawing/2014/main" id="{4606DA3D-A4F0-4229-B3A0-7943CDEA68A4}"/>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74896A3E-4B16-4A1F-8CED-DC7A9EAF5D66}"/>
              </a:ext>
            </a:extLst>
          </p:cNvPr>
          <p:cNvSpPr>
            <a:spLocks noGrp="1"/>
          </p:cNvSpPr>
          <p:nvPr>
            <p:ph type="sldNum" sz="quarter" idx="12"/>
          </p:nvPr>
        </p:nvSpPr>
        <p:spPr/>
        <p:txBody>
          <a:bodyPr/>
          <a:lstStyle/>
          <a:p>
            <a:fld id="{AA3C5390-4CB9-4BDE-AD3B-279CD774BD03}" type="slidenum">
              <a:rPr lang="en-ID" smtClean="0"/>
              <a:t>‹#›</a:t>
            </a:fld>
            <a:endParaRPr lang="en-ID"/>
          </a:p>
        </p:txBody>
      </p:sp>
    </p:spTree>
    <p:extLst>
      <p:ext uri="{BB962C8B-B14F-4D97-AF65-F5344CB8AC3E}">
        <p14:creationId xmlns:p14="http://schemas.microsoft.com/office/powerpoint/2010/main" val="3717410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E5DCF-77AF-41E6-91D8-37405555A11F}"/>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5E7FBE5F-8742-4A2A-8892-4BEE4DA093DE}"/>
              </a:ext>
            </a:extLst>
          </p:cNvPr>
          <p:cNvSpPr>
            <a:spLocks noGrp="1"/>
          </p:cNvSpPr>
          <p:nvPr>
            <p:ph type="dt" sz="half" idx="10"/>
          </p:nvPr>
        </p:nvSpPr>
        <p:spPr/>
        <p:txBody>
          <a:bodyPr/>
          <a:lstStyle/>
          <a:p>
            <a:fld id="{5D4AC94D-23A4-46FF-9735-62D95AEA85C4}" type="datetimeFigureOut">
              <a:rPr lang="en-ID" smtClean="0"/>
              <a:t>17/12/2019</a:t>
            </a:fld>
            <a:endParaRPr lang="en-ID"/>
          </a:p>
        </p:txBody>
      </p:sp>
      <p:sp>
        <p:nvSpPr>
          <p:cNvPr id="4" name="Footer Placeholder 3">
            <a:extLst>
              <a:ext uri="{FF2B5EF4-FFF2-40B4-BE49-F238E27FC236}">
                <a16:creationId xmlns:a16="http://schemas.microsoft.com/office/drawing/2014/main" id="{A32E282F-F6DB-4EAE-B13E-E4DCCEE4C076}"/>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1AAD4BB5-537B-4DA0-B77D-B9D6697D8F4D}"/>
              </a:ext>
            </a:extLst>
          </p:cNvPr>
          <p:cNvSpPr>
            <a:spLocks noGrp="1"/>
          </p:cNvSpPr>
          <p:nvPr>
            <p:ph type="sldNum" sz="quarter" idx="12"/>
          </p:nvPr>
        </p:nvSpPr>
        <p:spPr/>
        <p:txBody>
          <a:bodyPr/>
          <a:lstStyle/>
          <a:p>
            <a:fld id="{AA3C5390-4CB9-4BDE-AD3B-279CD774BD03}" type="slidenum">
              <a:rPr lang="en-ID" smtClean="0"/>
              <a:t>‹#›</a:t>
            </a:fld>
            <a:endParaRPr lang="en-ID"/>
          </a:p>
        </p:txBody>
      </p:sp>
    </p:spTree>
    <p:extLst>
      <p:ext uri="{BB962C8B-B14F-4D97-AF65-F5344CB8AC3E}">
        <p14:creationId xmlns:p14="http://schemas.microsoft.com/office/powerpoint/2010/main" val="653043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E32700-72F2-46F8-8E5B-5BB92A2A1AC3}"/>
              </a:ext>
            </a:extLst>
          </p:cNvPr>
          <p:cNvSpPr>
            <a:spLocks noGrp="1"/>
          </p:cNvSpPr>
          <p:nvPr>
            <p:ph type="dt" sz="half" idx="10"/>
          </p:nvPr>
        </p:nvSpPr>
        <p:spPr/>
        <p:txBody>
          <a:bodyPr/>
          <a:lstStyle/>
          <a:p>
            <a:fld id="{5D4AC94D-23A4-46FF-9735-62D95AEA85C4}" type="datetimeFigureOut">
              <a:rPr lang="en-ID" smtClean="0"/>
              <a:t>17/12/2019</a:t>
            </a:fld>
            <a:endParaRPr lang="en-ID"/>
          </a:p>
        </p:txBody>
      </p:sp>
      <p:sp>
        <p:nvSpPr>
          <p:cNvPr id="3" name="Footer Placeholder 2">
            <a:extLst>
              <a:ext uri="{FF2B5EF4-FFF2-40B4-BE49-F238E27FC236}">
                <a16:creationId xmlns:a16="http://schemas.microsoft.com/office/drawing/2014/main" id="{A082F6D3-1BA0-4565-BAD5-B497809C055A}"/>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2F29F248-202E-4A99-B685-54E169723445}"/>
              </a:ext>
            </a:extLst>
          </p:cNvPr>
          <p:cNvSpPr>
            <a:spLocks noGrp="1"/>
          </p:cNvSpPr>
          <p:nvPr>
            <p:ph type="sldNum" sz="quarter" idx="12"/>
          </p:nvPr>
        </p:nvSpPr>
        <p:spPr/>
        <p:txBody>
          <a:bodyPr/>
          <a:lstStyle/>
          <a:p>
            <a:fld id="{AA3C5390-4CB9-4BDE-AD3B-279CD774BD03}" type="slidenum">
              <a:rPr lang="en-ID" smtClean="0"/>
              <a:t>‹#›</a:t>
            </a:fld>
            <a:endParaRPr lang="en-ID"/>
          </a:p>
        </p:txBody>
      </p:sp>
    </p:spTree>
    <p:extLst>
      <p:ext uri="{BB962C8B-B14F-4D97-AF65-F5344CB8AC3E}">
        <p14:creationId xmlns:p14="http://schemas.microsoft.com/office/powerpoint/2010/main" val="2507069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ACACE-74FF-4F13-BF5A-AABE52BA00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BDB5B4EE-090A-42D4-A4D5-D3B7F159CF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D32129AC-FB02-4118-ACC6-F28A12F0F0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AE41D5-2978-4E0C-872A-4AE5E23E392E}"/>
              </a:ext>
            </a:extLst>
          </p:cNvPr>
          <p:cNvSpPr>
            <a:spLocks noGrp="1"/>
          </p:cNvSpPr>
          <p:nvPr>
            <p:ph type="dt" sz="half" idx="10"/>
          </p:nvPr>
        </p:nvSpPr>
        <p:spPr/>
        <p:txBody>
          <a:bodyPr/>
          <a:lstStyle/>
          <a:p>
            <a:fld id="{5D4AC94D-23A4-46FF-9735-62D95AEA85C4}" type="datetimeFigureOut">
              <a:rPr lang="en-ID" smtClean="0"/>
              <a:t>17/12/2019</a:t>
            </a:fld>
            <a:endParaRPr lang="en-ID"/>
          </a:p>
        </p:txBody>
      </p:sp>
      <p:sp>
        <p:nvSpPr>
          <p:cNvPr id="6" name="Footer Placeholder 5">
            <a:extLst>
              <a:ext uri="{FF2B5EF4-FFF2-40B4-BE49-F238E27FC236}">
                <a16:creationId xmlns:a16="http://schemas.microsoft.com/office/drawing/2014/main" id="{FA810761-2314-4DCF-B531-1C46BBF6764D}"/>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6240860C-9200-473E-8662-02040A627A43}"/>
              </a:ext>
            </a:extLst>
          </p:cNvPr>
          <p:cNvSpPr>
            <a:spLocks noGrp="1"/>
          </p:cNvSpPr>
          <p:nvPr>
            <p:ph type="sldNum" sz="quarter" idx="12"/>
          </p:nvPr>
        </p:nvSpPr>
        <p:spPr/>
        <p:txBody>
          <a:bodyPr/>
          <a:lstStyle/>
          <a:p>
            <a:fld id="{AA3C5390-4CB9-4BDE-AD3B-279CD774BD03}" type="slidenum">
              <a:rPr lang="en-ID" smtClean="0"/>
              <a:t>‹#›</a:t>
            </a:fld>
            <a:endParaRPr lang="en-ID"/>
          </a:p>
        </p:txBody>
      </p:sp>
    </p:spTree>
    <p:extLst>
      <p:ext uri="{BB962C8B-B14F-4D97-AF65-F5344CB8AC3E}">
        <p14:creationId xmlns:p14="http://schemas.microsoft.com/office/powerpoint/2010/main" val="688149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56529-274C-408E-B02E-F7A4DCB3D1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0AD7AF1A-BC11-434C-B6A3-886947D09F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4DA7C2D3-6FF5-419B-BD52-A5D9FBCFD5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865AC6-7B90-4A23-9A4E-C006BFCDF523}"/>
              </a:ext>
            </a:extLst>
          </p:cNvPr>
          <p:cNvSpPr>
            <a:spLocks noGrp="1"/>
          </p:cNvSpPr>
          <p:nvPr>
            <p:ph type="dt" sz="half" idx="10"/>
          </p:nvPr>
        </p:nvSpPr>
        <p:spPr/>
        <p:txBody>
          <a:bodyPr/>
          <a:lstStyle/>
          <a:p>
            <a:fld id="{5D4AC94D-23A4-46FF-9735-62D95AEA85C4}" type="datetimeFigureOut">
              <a:rPr lang="en-ID" smtClean="0"/>
              <a:t>17/12/2019</a:t>
            </a:fld>
            <a:endParaRPr lang="en-ID"/>
          </a:p>
        </p:txBody>
      </p:sp>
      <p:sp>
        <p:nvSpPr>
          <p:cNvPr id="6" name="Footer Placeholder 5">
            <a:extLst>
              <a:ext uri="{FF2B5EF4-FFF2-40B4-BE49-F238E27FC236}">
                <a16:creationId xmlns:a16="http://schemas.microsoft.com/office/drawing/2014/main" id="{A26D0D95-4A8A-44C7-8596-D4E66EBDADD9}"/>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D161FEDF-6136-4C9B-8157-4A5F28E4F91A}"/>
              </a:ext>
            </a:extLst>
          </p:cNvPr>
          <p:cNvSpPr>
            <a:spLocks noGrp="1"/>
          </p:cNvSpPr>
          <p:nvPr>
            <p:ph type="sldNum" sz="quarter" idx="12"/>
          </p:nvPr>
        </p:nvSpPr>
        <p:spPr/>
        <p:txBody>
          <a:bodyPr/>
          <a:lstStyle/>
          <a:p>
            <a:fld id="{AA3C5390-4CB9-4BDE-AD3B-279CD774BD03}" type="slidenum">
              <a:rPr lang="en-ID" smtClean="0"/>
              <a:t>‹#›</a:t>
            </a:fld>
            <a:endParaRPr lang="en-ID"/>
          </a:p>
        </p:txBody>
      </p:sp>
    </p:spTree>
    <p:extLst>
      <p:ext uri="{BB962C8B-B14F-4D97-AF65-F5344CB8AC3E}">
        <p14:creationId xmlns:p14="http://schemas.microsoft.com/office/powerpoint/2010/main" val="2490188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1790D0-EE6B-4D2C-A730-6F1F43F29C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DDACDF02-F68C-4A35-9128-A998E52019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10287C2C-B1B2-4056-A679-659C996F68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4AC94D-23A4-46FF-9735-62D95AEA85C4}" type="datetimeFigureOut">
              <a:rPr lang="en-ID" smtClean="0"/>
              <a:t>17/12/2019</a:t>
            </a:fld>
            <a:endParaRPr lang="en-ID"/>
          </a:p>
        </p:txBody>
      </p:sp>
      <p:sp>
        <p:nvSpPr>
          <p:cNvPr id="5" name="Footer Placeholder 4">
            <a:extLst>
              <a:ext uri="{FF2B5EF4-FFF2-40B4-BE49-F238E27FC236}">
                <a16:creationId xmlns:a16="http://schemas.microsoft.com/office/drawing/2014/main" id="{1B590B95-B676-4CC1-8256-D2AB562FBE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C300B2C4-E212-4179-896C-E2C263107A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3C5390-4CB9-4BDE-AD3B-279CD774BD03}" type="slidenum">
              <a:rPr lang="en-ID" smtClean="0"/>
              <a:t>‹#›</a:t>
            </a:fld>
            <a:endParaRPr lang="en-ID"/>
          </a:p>
        </p:txBody>
      </p:sp>
    </p:spTree>
    <p:extLst>
      <p:ext uri="{BB962C8B-B14F-4D97-AF65-F5344CB8AC3E}">
        <p14:creationId xmlns:p14="http://schemas.microsoft.com/office/powerpoint/2010/main" val="30212252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facebook.com/100000287821150/posts/2825278134158420/?d=n" TargetMode="External"/><Relationship Id="rId2" Type="http://schemas.openxmlformats.org/officeDocument/2006/relationships/hyperlink" Target="https://github.com/gilbertlauren/Prediksi-kenaikan-penumpang-pesawa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irplane animation">
            <a:extLst>
              <a:ext uri="{FF2B5EF4-FFF2-40B4-BE49-F238E27FC236}">
                <a16:creationId xmlns:a16="http://schemas.microsoft.com/office/drawing/2014/main" id="{2D6C82F7-6191-40C1-AA4F-428F4F6153BF}"/>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12192001"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238625A-4646-44D6-9D60-0724B8049F83}"/>
              </a:ext>
            </a:extLst>
          </p:cNvPr>
          <p:cNvSpPr>
            <a:spLocks noGrp="1"/>
          </p:cNvSpPr>
          <p:nvPr>
            <p:ph type="ctrTitle"/>
          </p:nvPr>
        </p:nvSpPr>
        <p:spPr>
          <a:xfrm>
            <a:off x="468592" y="190187"/>
            <a:ext cx="14630401" cy="2311587"/>
          </a:xfrm>
        </p:spPr>
        <p:txBody>
          <a:bodyPr>
            <a:normAutofit fontScale="90000"/>
          </a:bodyPr>
          <a:lstStyle/>
          <a:p>
            <a:pPr algn="l"/>
            <a:r>
              <a:rPr lang="en-ID" dirty="0">
                <a:latin typeface="Berlin Sans FB" panose="020E0602020502020306" pitchFamily="34" charset="0"/>
                <a:cs typeface="Times New Roman" panose="02020603050405020304" pitchFamily="18" charset="0"/>
              </a:rPr>
              <a:t>dickey-fuller test</a:t>
            </a:r>
            <a:br>
              <a:rPr lang="en-ID" dirty="0">
                <a:latin typeface="Berlin Sans FB" panose="020E0602020502020306" pitchFamily="34" charset="0"/>
                <a:cs typeface="Times New Roman" panose="02020603050405020304" pitchFamily="18" charset="0"/>
              </a:rPr>
            </a:br>
            <a:r>
              <a:rPr lang="en-ID" dirty="0">
                <a:latin typeface="Berlin Sans FB" panose="020E0602020502020306" pitchFamily="34" charset="0"/>
                <a:cs typeface="Times New Roman" panose="02020603050405020304" pitchFamily="18" charset="0"/>
              </a:rPr>
              <a:t>For airplane passengers prediction</a:t>
            </a:r>
            <a:br>
              <a:rPr lang="en-ID" dirty="0">
                <a:latin typeface="Berlin Sans FB" panose="020E0602020502020306" pitchFamily="34" charset="0"/>
                <a:cs typeface="Times New Roman" panose="02020603050405020304" pitchFamily="18" charset="0"/>
              </a:rPr>
            </a:br>
            <a:endParaRPr lang="en-ID" dirty="0">
              <a:latin typeface="Berlin Sans FB" panose="020E0602020502020306" pitchFamily="34" charset="0"/>
            </a:endParaRPr>
          </a:p>
        </p:txBody>
      </p:sp>
      <p:sp>
        <p:nvSpPr>
          <p:cNvPr id="3" name="Subtitle 2">
            <a:extLst>
              <a:ext uri="{FF2B5EF4-FFF2-40B4-BE49-F238E27FC236}">
                <a16:creationId xmlns:a16="http://schemas.microsoft.com/office/drawing/2014/main" id="{F48C9327-9BEB-4E85-9C0D-A25730ECD1C4}"/>
              </a:ext>
            </a:extLst>
          </p:cNvPr>
          <p:cNvSpPr>
            <a:spLocks noGrp="1"/>
          </p:cNvSpPr>
          <p:nvPr>
            <p:ph type="subTitle" idx="1"/>
          </p:nvPr>
        </p:nvSpPr>
        <p:spPr>
          <a:xfrm>
            <a:off x="468592" y="5392424"/>
            <a:ext cx="9144000" cy="1655762"/>
          </a:xfrm>
        </p:spPr>
        <p:txBody>
          <a:bodyPr/>
          <a:lstStyle/>
          <a:p>
            <a:pPr algn="l"/>
            <a:r>
              <a:rPr lang="en-US" dirty="0">
                <a:latin typeface="Times New Roman" panose="02020603050405020304" pitchFamily="18" charset="0"/>
                <a:cs typeface="Times New Roman" panose="02020603050405020304" pitchFamily="18" charset="0"/>
              </a:rPr>
              <a:t>Gilbert Lauren</a:t>
            </a:r>
          </a:p>
          <a:p>
            <a:pPr algn="l"/>
            <a:r>
              <a:rPr lang="en-US" dirty="0">
                <a:latin typeface="Times New Roman" panose="02020603050405020304" pitchFamily="18" charset="0"/>
                <a:cs typeface="Times New Roman" panose="02020603050405020304" pitchFamily="18" charset="0"/>
              </a:rPr>
              <a:t>1806199865</a:t>
            </a:r>
            <a:endParaRPr lang="en-ID"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0735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A9187-C018-4A5B-9A42-B0FCA895FF29}"/>
              </a:ext>
            </a:extLst>
          </p:cNvPr>
          <p:cNvSpPr>
            <a:spLocks noGrp="1"/>
          </p:cNvSpPr>
          <p:nvPr>
            <p:ph type="title"/>
          </p:nvPr>
        </p:nvSpPr>
        <p:spPr/>
        <p:txBody>
          <a:bodyPr/>
          <a:lstStyle/>
          <a:p>
            <a:r>
              <a:rPr lang="en-ID" dirty="0"/>
              <a:t>Perform Dickey-Fuller test</a:t>
            </a:r>
          </a:p>
        </p:txBody>
      </p:sp>
      <p:pic>
        <p:nvPicPr>
          <p:cNvPr id="4" name="Content Placeholder 3">
            <a:extLst>
              <a:ext uri="{FF2B5EF4-FFF2-40B4-BE49-F238E27FC236}">
                <a16:creationId xmlns:a16="http://schemas.microsoft.com/office/drawing/2014/main" id="{0C0E394F-FBB6-4F44-828D-24736CF3FEDB}"/>
              </a:ext>
            </a:extLst>
          </p:cNvPr>
          <p:cNvPicPr>
            <a:picLocks noGrp="1" noChangeAspect="1"/>
          </p:cNvPicPr>
          <p:nvPr>
            <p:ph idx="1"/>
          </p:nvPr>
        </p:nvPicPr>
        <p:blipFill>
          <a:blip r:embed="rId2"/>
          <a:stretch>
            <a:fillRect/>
          </a:stretch>
        </p:blipFill>
        <p:spPr>
          <a:xfrm>
            <a:off x="838200" y="1690688"/>
            <a:ext cx="10515600" cy="3844131"/>
          </a:xfrm>
          <a:prstGeom prst="rect">
            <a:avLst/>
          </a:prstGeom>
        </p:spPr>
      </p:pic>
    </p:spTree>
    <p:extLst>
      <p:ext uri="{BB962C8B-B14F-4D97-AF65-F5344CB8AC3E}">
        <p14:creationId xmlns:p14="http://schemas.microsoft.com/office/powerpoint/2010/main" val="1974241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19FDC-553D-4A73-8C14-15DF653D607F}"/>
              </a:ext>
            </a:extLst>
          </p:cNvPr>
          <p:cNvSpPr>
            <a:spLocks noGrp="1"/>
          </p:cNvSpPr>
          <p:nvPr>
            <p:ph type="title"/>
          </p:nvPr>
        </p:nvSpPr>
        <p:spPr/>
        <p:txBody>
          <a:bodyPr/>
          <a:lstStyle/>
          <a:p>
            <a:r>
              <a:rPr lang="en-ID" dirty="0"/>
              <a:t>Estimating trend</a:t>
            </a:r>
          </a:p>
        </p:txBody>
      </p:sp>
      <p:pic>
        <p:nvPicPr>
          <p:cNvPr id="4" name="Content Placeholder 3">
            <a:extLst>
              <a:ext uri="{FF2B5EF4-FFF2-40B4-BE49-F238E27FC236}">
                <a16:creationId xmlns:a16="http://schemas.microsoft.com/office/drawing/2014/main" id="{69CE7111-CAD4-431A-8688-AB8E8B079C17}"/>
              </a:ext>
            </a:extLst>
          </p:cNvPr>
          <p:cNvPicPr>
            <a:picLocks noGrp="1" noChangeAspect="1"/>
          </p:cNvPicPr>
          <p:nvPr>
            <p:ph idx="1"/>
          </p:nvPr>
        </p:nvPicPr>
        <p:blipFill>
          <a:blip r:embed="rId2"/>
          <a:stretch>
            <a:fillRect/>
          </a:stretch>
        </p:blipFill>
        <p:spPr>
          <a:xfrm>
            <a:off x="838200" y="1825625"/>
            <a:ext cx="10515600" cy="4351338"/>
          </a:xfrm>
          <a:prstGeom prst="rect">
            <a:avLst/>
          </a:prstGeom>
        </p:spPr>
      </p:pic>
    </p:spTree>
    <p:extLst>
      <p:ext uri="{BB962C8B-B14F-4D97-AF65-F5344CB8AC3E}">
        <p14:creationId xmlns:p14="http://schemas.microsoft.com/office/powerpoint/2010/main" val="33395184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C6C58-BA70-45E7-97A3-E8A8FAE91D11}"/>
              </a:ext>
            </a:extLst>
          </p:cNvPr>
          <p:cNvSpPr>
            <a:spLocks noGrp="1"/>
          </p:cNvSpPr>
          <p:nvPr>
            <p:ph type="title"/>
          </p:nvPr>
        </p:nvSpPr>
        <p:spPr/>
        <p:txBody>
          <a:bodyPr/>
          <a:lstStyle/>
          <a:p>
            <a:r>
              <a:rPr lang="en-US" dirty="0"/>
              <a:t>Estimating trend with moving average</a:t>
            </a:r>
            <a:endParaRPr lang="en-ID" dirty="0"/>
          </a:p>
        </p:txBody>
      </p:sp>
      <p:pic>
        <p:nvPicPr>
          <p:cNvPr id="7" name="Content Placeholder 6">
            <a:extLst>
              <a:ext uri="{FF2B5EF4-FFF2-40B4-BE49-F238E27FC236}">
                <a16:creationId xmlns:a16="http://schemas.microsoft.com/office/drawing/2014/main" id="{34C0C02A-903F-4DBE-BB5F-1DA4024285E1}"/>
              </a:ext>
            </a:extLst>
          </p:cNvPr>
          <p:cNvPicPr>
            <a:picLocks noGrp="1" noChangeAspect="1"/>
          </p:cNvPicPr>
          <p:nvPr>
            <p:ph idx="1"/>
          </p:nvPr>
        </p:nvPicPr>
        <p:blipFill>
          <a:blip r:embed="rId2"/>
          <a:stretch>
            <a:fillRect/>
          </a:stretch>
        </p:blipFill>
        <p:spPr>
          <a:xfrm>
            <a:off x="838200" y="1690688"/>
            <a:ext cx="10515600" cy="4486275"/>
          </a:xfrm>
          <a:prstGeom prst="rect">
            <a:avLst/>
          </a:prstGeom>
        </p:spPr>
      </p:pic>
    </p:spTree>
    <p:extLst>
      <p:ext uri="{BB962C8B-B14F-4D97-AF65-F5344CB8AC3E}">
        <p14:creationId xmlns:p14="http://schemas.microsoft.com/office/powerpoint/2010/main" val="2973844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A2CAA-6B21-44A5-BA1B-6DB3B02918F0}"/>
              </a:ext>
            </a:extLst>
          </p:cNvPr>
          <p:cNvSpPr>
            <a:spLocks noGrp="1"/>
          </p:cNvSpPr>
          <p:nvPr>
            <p:ph type="title"/>
          </p:nvPr>
        </p:nvSpPr>
        <p:spPr/>
        <p:txBody>
          <a:bodyPr/>
          <a:lstStyle/>
          <a:p>
            <a:r>
              <a:rPr lang="en-US" dirty="0"/>
              <a:t>Get the difference between the moving average and the actual number of passengers</a:t>
            </a:r>
            <a:endParaRPr lang="en-ID" dirty="0"/>
          </a:p>
        </p:txBody>
      </p:sp>
      <p:pic>
        <p:nvPicPr>
          <p:cNvPr id="4" name="Content Placeholder 3">
            <a:extLst>
              <a:ext uri="{FF2B5EF4-FFF2-40B4-BE49-F238E27FC236}">
                <a16:creationId xmlns:a16="http://schemas.microsoft.com/office/drawing/2014/main" id="{E5920E73-3E91-4197-BAE9-1EEA6EF7D507}"/>
              </a:ext>
            </a:extLst>
          </p:cNvPr>
          <p:cNvPicPr>
            <a:picLocks noGrp="1" noChangeAspect="1"/>
          </p:cNvPicPr>
          <p:nvPr>
            <p:ph idx="1"/>
          </p:nvPr>
        </p:nvPicPr>
        <p:blipFill>
          <a:blip r:embed="rId2"/>
          <a:stretch>
            <a:fillRect/>
          </a:stretch>
        </p:blipFill>
        <p:spPr>
          <a:xfrm>
            <a:off x="838200" y="1800225"/>
            <a:ext cx="10515600" cy="4419600"/>
          </a:xfrm>
          <a:prstGeom prst="rect">
            <a:avLst/>
          </a:prstGeom>
        </p:spPr>
      </p:pic>
    </p:spTree>
    <p:extLst>
      <p:ext uri="{BB962C8B-B14F-4D97-AF65-F5344CB8AC3E}">
        <p14:creationId xmlns:p14="http://schemas.microsoft.com/office/powerpoint/2010/main" val="3944147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B3413-D019-49B5-AD37-D53AB1510B61}"/>
              </a:ext>
            </a:extLst>
          </p:cNvPr>
          <p:cNvSpPr>
            <a:spLocks noGrp="1"/>
          </p:cNvSpPr>
          <p:nvPr>
            <p:ph type="title"/>
          </p:nvPr>
        </p:nvSpPr>
        <p:spPr/>
        <p:txBody>
          <a:bodyPr/>
          <a:lstStyle/>
          <a:p>
            <a:r>
              <a:rPr lang="en-ID" dirty="0" err="1"/>
              <a:t>Determing</a:t>
            </a:r>
            <a:r>
              <a:rPr lang="en-ID" dirty="0"/>
              <a:t> rolling statistics and Plot rolling statistics</a:t>
            </a:r>
          </a:p>
        </p:txBody>
      </p:sp>
      <p:pic>
        <p:nvPicPr>
          <p:cNvPr id="4" name="Content Placeholder 3">
            <a:extLst>
              <a:ext uri="{FF2B5EF4-FFF2-40B4-BE49-F238E27FC236}">
                <a16:creationId xmlns:a16="http://schemas.microsoft.com/office/drawing/2014/main" id="{30BD3AF4-A615-4B5E-BF73-39B554C4057B}"/>
              </a:ext>
            </a:extLst>
          </p:cNvPr>
          <p:cNvPicPr>
            <a:picLocks noGrp="1" noChangeAspect="1"/>
          </p:cNvPicPr>
          <p:nvPr>
            <p:ph idx="1"/>
          </p:nvPr>
        </p:nvPicPr>
        <p:blipFill>
          <a:blip r:embed="rId2"/>
          <a:stretch>
            <a:fillRect/>
          </a:stretch>
        </p:blipFill>
        <p:spPr>
          <a:xfrm>
            <a:off x="838200" y="1790700"/>
            <a:ext cx="10382250" cy="4381500"/>
          </a:xfrm>
          <a:prstGeom prst="rect">
            <a:avLst/>
          </a:prstGeom>
        </p:spPr>
      </p:pic>
    </p:spTree>
    <p:extLst>
      <p:ext uri="{BB962C8B-B14F-4D97-AF65-F5344CB8AC3E}">
        <p14:creationId xmlns:p14="http://schemas.microsoft.com/office/powerpoint/2010/main" val="2625873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D7922-D6A6-4EA9-83CA-7F0192BAAEB3}"/>
              </a:ext>
            </a:extLst>
          </p:cNvPr>
          <p:cNvSpPr>
            <a:spLocks noGrp="1"/>
          </p:cNvSpPr>
          <p:nvPr>
            <p:ph type="title"/>
          </p:nvPr>
        </p:nvSpPr>
        <p:spPr/>
        <p:txBody>
          <a:bodyPr/>
          <a:lstStyle/>
          <a:p>
            <a:r>
              <a:rPr lang="en-US" dirty="0"/>
              <a:t>Rolling mean &amp; Standard Deviation</a:t>
            </a:r>
            <a:endParaRPr lang="en-ID" dirty="0"/>
          </a:p>
        </p:txBody>
      </p:sp>
      <p:pic>
        <p:nvPicPr>
          <p:cNvPr id="4" name="Content Placeholder 3">
            <a:extLst>
              <a:ext uri="{FF2B5EF4-FFF2-40B4-BE49-F238E27FC236}">
                <a16:creationId xmlns:a16="http://schemas.microsoft.com/office/drawing/2014/main" id="{8943C110-0520-4396-9869-6B80AE0DDE67}"/>
              </a:ext>
            </a:extLst>
          </p:cNvPr>
          <p:cNvPicPr>
            <a:picLocks noGrp="1" noChangeAspect="1"/>
          </p:cNvPicPr>
          <p:nvPr>
            <p:ph idx="1"/>
          </p:nvPr>
        </p:nvPicPr>
        <p:blipFill>
          <a:blip r:embed="rId2"/>
          <a:stretch>
            <a:fillRect/>
          </a:stretch>
        </p:blipFill>
        <p:spPr>
          <a:xfrm>
            <a:off x="838200" y="1825625"/>
            <a:ext cx="10515599" cy="4351338"/>
          </a:xfrm>
          <a:prstGeom prst="rect">
            <a:avLst/>
          </a:prstGeom>
        </p:spPr>
      </p:pic>
    </p:spTree>
    <p:extLst>
      <p:ext uri="{BB962C8B-B14F-4D97-AF65-F5344CB8AC3E}">
        <p14:creationId xmlns:p14="http://schemas.microsoft.com/office/powerpoint/2010/main" val="13601192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EFAB4-C84B-46E1-98A6-CC45F4ED4D48}"/>
              </a:ext>
            </a:extLst>
          </p:cNvPr>
          <p:cNvSpPr>
            <a:spLocks noGrp="1"/>
          </p:cNvSpPr>
          <p:nvPr>
            <p:ph type="title"/>
          </p:nvPr>
        </p:nvSpPr>
        <p:spPr/>
        <p:txBody>
          <a:bodyPr/>
          <a:lstStyle/>
          <a:p>
            <a:r>
              <a:rPr lang="en-US" dirty="0" err="1"/>
              <a:t>Exponetial</a:t>
            </a:r>
            <a:r>
              <a:rPr lang="en-US" dirty="0"/>
              <a:t> Decay Weighted Average</a:t>
            </a:r>
            <a:endParaRPr lang="en-ID" dirty="0"/>
          </a:p>
        </p:txBody>
      </p:sp>
      <p:pic>
        <p:nvPicPr>
          <p:cNvPr id="4" name="Content Placeholder 3">
            <a:extLst>
              <a:ext uri="{FF2B5EF4-FFF2-40B4-BE49-F238E27FC236}">
                <a16:creationId xmlns:a16="http://schemas.microsoft.com/office/drawing/2014/main" id="{994ECF1C-1AF0-4A5A-8978-ABD7673BC19E}"/>
              </a:ext>
            </a:extLst>
          </p:cNvPr>
          <p:cNvPicPr>
            <a:picLocks noGrp="1" noChangeAspect="1"/>
          </p:cNvPicPr>
          <p:nvPr>
            <p:ph idx="1"/>
          </p:nvPr>
        </p:nvPicPr>
        <p:blipFill>
          <a:blip r:embed="rId2"/>
          <a:stretch>
            <a:fillRect/>
          </a:stretch>
        </p:blipFill>
        <p:spPr>
          <a:xfrm>
            <a:off x="838200" y="1511300"/>
            <a:ext cx="10515600" cy="4351338"/>
          </a:xfrm>
          <a:prstGeom prst="rect">
            <a:avLst/>
          </a:prstGeom>
        </p:spPr>
      </p:pic>
      <p:sp>
        <p:nvSpPr>
          <p:cNvPr id="5" name="TextBox 4">
            <a:extLst>
              <a:ext uri="{FF2B5EF4-FFF2-40B4-BE49-F238E27FC236}">
                <a16:creationId xmlns:a16="http://schemas.microsoft.com/office/drawing/2014/main" id="{182014F1-3884-4527-B129-51BE4F630BA1}"/>
              </a:ext>
            </a:extLst>
          </p:cNvPr>
          <p:cNvSpPr txBox="1"/>
          <p:nvPr/>
        </p:nvSpPr>
        <p:spPr>
          <a:xfrm>
            <a:off x="2295525" y="5934670"/>
            <a:ext cx="7821693" cy="923330"/>
          </a:xfrm>
          <a:prstGeom prst="rect">
            <a:avLst/>
          </a:prstGeom>
          <a:noFill/>
        </p:spPr>
        <p:txBody>
          <a:bodyPr wrap="none" rtlCol="0">
            <a:spAutoFit/>
          </a:bodyPr>
          <a:lstStyle/>
          <a:p>
            <a:r>
              <a:rPr lang="en-US" dirty="0"/>
              <a:t>The exponential moving average </a:t>
            </a:r>
            <a:r>
              <a:rPr lang="en-US" b="1" dirty="0"/>
              <a:t>(</a:t>
            </a:r>
            <a:r>
              <a:rPr lang="en-US" dirty="0"/>
              <a:t>EMA) is a weighted average of the last </a:t>
            </a:r>
            <a:r>
              <a:rPr lang="en-US" b="1" dirty="0"/>
              <a:t>n</a:t>
            </a:r>
            <a:r>
              <a:rPr lang="en-US" dirty="0"/>
              <a:t> prices, </a:t>
            </a:r>
          </a:p>
          <a:p>
            <a:r>
              <a:rPr lang="en-US" dirty="0"/>
              <a:t>where the weighting decreases exponentially with each previous price/period.</a:t>
            </a:r>
          </a:p>
          <a:p>
            <a:r>
              <a:rPr lang="en-US" dirty="0"/>
              <a:t> In other words, the formula gives recent prices more weight than past prices.</a:t>
            </a:r>
            <a:endParaRPr lang="en-ID" dirty="0"/>
          </a:p>
        </p:txBody>
      </p:sp>
    </p:spTree>
    <p:extLst>
      <p:ext uri="{BB962C8B-B14F-4D97-AF65-F5344CB8AC3E}">
        <p14:creationId xmlns:p14="http://schemas.microsoft.com/office/powerpoint/2010/main" val="496286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DEA37-F74F-47C1-84AF-03E4A165CD64}"/>
              </a:ext>
            </a:extLst>
          </p:cNvPr>
          <p:cNvSpPr>
            <a:spLocks noGrp="1"/>
          </p:cNvSpPr>
          <p:nvPr>
            <p:ph type="title"/>
          </p:nvPr>
        </p:nvSpPr>
        <p:spPr/>
        <p:txBody>
          <a:bodyPr/>
          <a:lstStyle/>
          <a:p>
            <a:r>
              <a:rPr lang="en-US" dirty="0"/>
              <a:t>Dataset – Moving Exponential Decay Average</a:t>
            </a:r>
            <a:endParaRPr lang="en-ID" dirty="0"/>
          </a:p>
        </p:txBody>
      </p:sp>
      <p:pic>
        <p:nvPicPr>
          <p:cNvPr id="4" name="Content Placeholder 3">
            <a:extLst>
              <a:ext uri="{FF2B5EF4-FFF2-40B4-BE49-F238E27FC236}">
                <a16:creationId xmlns:a16="http://schemas.microsoft.com/office/drawing/2014/main" id="{D3E22A2E-230C-4981-97D9-E053FDC5E95E}"/>
              </a:ext>
            </a:extLst>
          </p:cNvPr>
          <p:cNvPicPr>
            <a:picLocks noGrp="1" noChangeAspect="1"/>
          </p:cNvPicPr>
          <p:nvPr>
            <p:ph idx="1"/>
          </p:nvPr>
        </p:nvPicPr>
        <p:blipFill>
          <a:blip r:embed="rId2"/>
          <a:stretch>
            <a:fillRect/>
          </a:stretch>
        </p:blipFill>
        <p:spPr>
          <a:xfrm>
            <a:off x="727788" y="1825625"/>
            <a:ext cx="10692881" cy="4351338"/>
          </a:xfrm>
          <a:prstGeom prst="rect">
            <a:avLst/>
          </a:prstGeom>
        </p:spPr>
      </p:pic>
    </p:spTree>
    <p:extLst>
      <p:ext uri="{BB962C8B-B14F-4D97-AF65-F5344CB8AC3E}">
        <p14:creationId xmlns:p14="http://schemas.microsoft.com/office/powerpoint/2010/main" val="2542788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93358-4AEE-4720-8D9C-C2A3C7AB58C3}"/>
              </a:ext>
            </a:extLst>
          </p:cNvPr>
          <p:cNvSpPr>
            <a:spLocks noGrp="1"/>
          </p:cNvSpPr>
          <p:nvPr>
            <p:ph type="title"/>
          </p:nvPr>
        </p:nvSpPr>
        <p:spPr/>
        <p:txBody>
          <a:bodyPr/>
          <a:lstStyle/>
          <a:p>
            <a:r>
              <a:rPr lang="en-US" dirty="0"/>
              <a:t>Diff </a:t>
            </a:r>
            <a:r>
              <a:rPr lang="en-US" dirty="0" err="1"/>
              <a:t>Shifthing</a:t>
            </a:r>
            <a:endParaRPr lang="en-ID" dirty="0"/>
          </a:p>
        </p:txBody>
      </p:sp>
      <p:pic>
        <p:nvPicPr>
          <p:cNvPr id="4" name="Content Placeholder 3">
            <a:extLst>
              <a:ext uri="{FF2B5EF4-FFF2-40B4-BE49-F238E27FC236}">
                <a16:creationId xmlns:a16="http://schemas.microsoft.com/office/drawing/2014/main" id="{39772C29-BEBF-47DD-B854-B33E04707B26}"/>
              </a:ext>
            </a:extLst>
          </p:cNvPr>
          <p:cNvPicPr>
            <a:picLocks noGrp="1" noChangeAspect="1"/>
          </p:cNvPicPr>
          <p:nvPr>
            <p:ph idx="1"/>
          </p:nvPr>
        </p:nvPicPr>
        <p:blipFill>
          <a:blip r:embed="rId2"/>
          <a:stretch>
            <a:fillRect/>
          </a:stretch>
        </p:blipFill>
        <p:spPr>
          <a:xfrm>
            <a:off x="838200" y="1825625"/>
            <a:ext cx="10515599" cy="4351338"/>
          </a:xfrm>
          <a:prstGeom prst="rect">
            <a:avLst/>
          </a:prstGeom>
        </p:spPr>
      </p:pic>
    </p:spTree>
    <p:extLst>
      <p:ext uri="{BB962C8B-B14F-4D97-AF65-F5344CB8AC3E}">
        <p14:creationId xmlns:p14="http://schemas.microsoft.com/office/powerpoint/2010/main" val="3788270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8ADED-F6FB-43FF-9733-88201F34138C}"/>
              </a:ext>
            </a:extLst>
          </p:cNvPr>
          <p:cNvSpPr>
            <a:spLocks noGrp="1"/>
          </p:cNvSpPr>
          <p:nvPr>
            <p:ph type="title"/>
          </p:nvPr>
        </p:nvSpPr>
        <p:spPr/>
        <p:txBody>
          <a:bodyPr/>
          <a:lstStyle/>
          <a:p>
            <a:r>
              <a:rPr lang="en-US" dirty="0"/>
              <a:t>Diff Shifting with Rolling Mean and Rolling Std</a:t>
            </a:r>
            <a:endParaRPr lang="en-ID" dirty="0"/>
          </a:p>
        </p:txBody>
      </p:sp>
      <p:pic>
        <p:nvPicPr>
          <p:cNvPr id="4" name="Content Placeholder 3">
            <a:extLst>
              <a:ext uri="{FF2B5EF4-FFF2-40B4-BE49-F238E27FC236}">
                <a16:creationId xmlns:a16="http://schemas.microsoft.com/office/drawing/2014/main" id="{D27103F1-3C0F-4E1B-8CEF-5D6CE43D54DA}"/>
              </a:ext>
            </a:extLst>
          </p:cNvPr>
          <p:cNvPicPr>
            <a:picLocks noGrp="1" noChangeAspect="1"/>
          </p:cNvPicPr>
          <p:nvPr>
            <p:ph idx="1"/>
          </p:nvPr>
        </p:nvPicPr>
        <p:blipFill>
          <a:blip r:embed="rId2"/>
          <a:stretch>
            <a:fillRect/>
          </a:stretch>
        </p:blipFill>
        <p:spPr>
          <a:xfrm>
            <a:off x="838200" y="1825625"/>
            <a:ext cx="10515600" cy="4351338"/>
          </a:xfrm>
          <a:prstGeom prst="rect">
            <a:avLst/>
          </a:prstGeom>
        </p:spPr>
      </p:pic>
    </p:spTree>
    <p:extLst>
      <p:ext uri="{BB962C8B-B14F-4D97-AF65-F5344CB8AC3E}">
        <p14:creationId xmlns:p14="http://schemas.microsoft.com/office/powerpoint/2010/main" val="391514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A3AC1-5909-4754-A628-59BAA2385D67}"/>
              </a:ext>
            </a:extLst>
          </p:cNvPr>
          <p:cNvSpPr>
            <a:spLocks noGrp="1"/>
          </p:cNvSpPr>
          <p:nvPr>
            <p:ph type="title"/>
          </p:nvPr>
        </p:nvSpPr>
        <p:spPr>
          <a:xfrm>
            <a:off x="838200" y="18255"/>
            <a:ext cx="10515600" cy="1325563"/>
          </a:xfrm>
        </p:spPr>
        <p:txBody>
          <a:bodyPr/>
          <a:lstStyle/>
          <a:p>
            <a:r>
              <a:rPr lang="en-US" dirty="0"/>
              <a:t>Dickey-fuller test</a:t>
            </a:r>
            <a:endParaRPr lang="en-ID" dirty="0"/>
          </a:p>
        </p:txBody>
      </p:sp>
      <p:pic>
        <p:nvPicPr>
          <p:cNvPr id="7" name="Content Placeholder 6">
            <a:extLst>
              <a:ext uri="{FF2B5EF4-FFF2-40B4-BE49-F238E27FC236}">
                <a16:creationId xmlns:a16="http://schemas.microsoft.com/office/drawing/2014/main" id="{7381BD0D-5554-4765-9CA0-8682A559E071}"/>
              </a:ext>
            </a:extLst>
          </p:cNvPr>
          <p:cNvPicPr>
            <a:picLocks noGrp="1" noChangeAspect="1"/>
          </p:cNvPicPr>
          <p:nvPr>
            <p:ph idx="1"/>
          </p:nvPr>
        </p:nvPicPr>
        <p:blipFill>
          <a:blip r:embed="rId2"/>
          <a:stretch>
            <a:fillRect/>
          </a:stretch>
        </p:blipFill>
        <p:spPr>
          <a:xfrm>
            <a:off x="673637" y="1104899"/>
            <a:ext cx="10844725" cy="5400675"/>
          </a:xfrm>
          <a:prstGeom prst="rect">
            <a:avLst/>
          </a:prstGeom>
        </p:spPr>
      </p:pic>
    </p:spTree>
    <p:extLst>
      <p:ext uri="{BB962C8B-B14F-4D97-AF65-F5344CB8AC3E}">
        <p14:creationId xmlns:p14="http://schemas.microsoft.com/office/powerpoint/2010/main" val="75969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496AD-CEE4-46AC-99B1-0AD1C573E178}"/>
              </a:ext>
            </a:extLst>
          </p:cNvPr>
          <p:cNvSpPr>
            <a:spLocks noGrp="1"/>
          </p:cNvSpPr>
          <p:nvPr>
            <p:ph type="title"/>
          </p:nvPr>
        </p:nvSpPr>
        <p:spPr/>
        <p:txBody>
          <a:bodyPr/>
          <a:lstStyle/>
          <a:p>
            <a:endParaRPr lang="en-ID"/>
          </a:p>
        </p:txBody>
      </p:sp>
      <p:pic>
        <p:nvPicPr>
          <p:cNvPr id="4" name="Content Placeholder 3">
            <a:extLst>
              <a:ext uri="{FF2B5EF4-FFF2-40B4-BE49-F238E27FC236}">
                <a16:creationId xmlns:a16="http://schemas.microsoft.com/office/drawing/2014/main" id="{3B2B4BD4-D8E4-4FAC-A756-38167A7267A4}"/>
              </a:ext>
            </a:extLst>
          </p:cNvPr>
          <p:cNvPicPr>
            <a:picLocks noGrp="1" noChangeAspect="1"/>
          </p:cNvPicPr>
          <p:nvPr>
            <p:ph idx="1"/>
          </p:nvPr>
        </p:nvPicPr>
        <p:blipFill>
          <a:blip r:embed="rId2"/>
          <a:stretch>
            <a:fillRect/>
          </a:stretch>
        </p:blipFill>
        <p:spPr>
          <a:xfrm>
            <a:off x="171450" y="365125"/>
            <a:ext cx="10515600" cy="5811838"/>
          </a:xfrm>
          <a:prstGeom prst="rect">
            <a:avLst/>
          </a:prstGeom>
        </p:spPr>
      </p:pic>
      <p:sp>
        <p:nvSpPr>
          <p:cNvPr id="5" name="TextBox 4">
            <a:extLst>
              <a:ext uri="{FF2B5EF4-FFF2-40B4-BE49-F238E27FC236}">
                <a16:creationId xmlns:a16="http://schemas.microsoft.com/office/drawing/2014/main" id="{CD3EC2A0-DAD8-447E-8DB8-7F3B60878909}"/>
              </a:ext>
            </a:extLst>
          </p:cNvPr>
          <p:cNvSpPr txBox="1"/>
          <p:nvPr/>
        </p:nvSpPr>
        <p:spPr>
          <a:xfrm>
            <a:off x="3371850" y="6162676"/>
            <a:ext cx="5996065" cy="369332"/>
          </a:xfrm>
          <a:prstGeom prst="rect">
            <a:avLst/>
          </a:prstGeom>
          <a:noFill/>
        </p:spPr>
        <p:txBody>
          <a:bodyPr wrap="none" rtlCol="0">
            <a:spAutoFit/>
          </a:bodyPr>
          <a:lstStyle/>
          <a:p>
            <a:r>
              <a:rPr lang="en-US" dirty="0"/>
              <a:t>Autocorrelation Function and Partial Autocorrelation Function</a:t>
            </a:r>
            <a:endParaRPr lang="en-ID" dirty="0"/>
          </a:p>
        </p:txBody>
      </p:sp>
    </p:spTree>
    <p:extLst>
      <p:ext uri="{BB962C8B-B14F-4D97-AF65-F5344CB8AC3E}">
        <p14:creationId xmlns:p14="http://schemas.microsoft.com/office/powerpoint/2010/main" val="26373400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4BD23-2AD3-419D-97E5-8DD7EDED1D39}"/>
              </a:ext>
            </a:extLst>
          </p:cNvPr>
          <p:cNvSpPr>
            <a:spLocks noGrp="1"/>
          </p:cNvSpPr>
          <p:nvPr>
            <p:ph type="title"/>
          </p:nvPr>
        </p:nvSpPr>
        <p:spPr>
          <a:xfrm>
            <a:off x="228601" y="365125"/>
            <a:ext cx="11706224" cy="1325563"/>
          </a:xfrm>
        </p:spPr>
        <p:txBody>
          <a:bodyPr/>
          <a:lstStyle/>
          <a:p>
            <a:pPr algn="ctr"/>
            <a:r>
              <a:rPr lang="en-ID" dirty="0"/>
              <a:t>autoregressive integrated moving average (ARIMA)</a:t>
            </a:r>
          </a:p>
        </p:txBody>
      </p:sp>
      <p:pic>
        <p:nvPicPr>
          <p:cNvPr id="4" name="Content Placeholder 3">
            <a:extLst>
              <a:ext uri="{FF2B5EF4-FFF2-40B4-BE49-F238E27FC236}">
                <a16:creationId xmlns:a16="http://schemas.microsoft.com/office/drawing/2014/main" id="{5A670BB6-95A9-4DBE-B362-900BA4C052EF}"/>
              </a:ext>
            </a:extLst>
          </p:cNvPr>
          <p:cNvPicPr>
            <a:picLocks noGrp="1" noChangeAspect="1"/>
          </p:cNvPicPr>
          <p:nvPr>
            <p:ph idx="1"/>
          </p:nvPr>
        </p:nvPicPr>
        <p:blipFill>
          <a:blip r:embed="rId2"/>
          <a:stretch>
            <a:fillRect/>
          </a:stretch>
        </p:blipFill>
        <p:spPr>
          <a:xfrm>
            <a:off x="576261" y="1485900"/>
            <a:ext cx="11249025" cy="5006975"/>
          </a:xfrm>
          <a:prstGeom prst="rect">
            <a:avLst/>
          </a:prstGeom>
        </p:spPr>
      </p:pic>
    </p:spTree>
    <p:extLst>
      <p:ext uri="{BB962C8B-B14F-4D97-AF65-F5344CB8AC3E}">
        <p14:creationId xmlns:p14="http://schemas.microsoft.com/office/powerpoint/2010/main" val="11331488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4DD76-4A74-4548-B5CA-BA0B78C172A7}"/>
              </a:ext>
            </a:extLst>
          </p:cNvPr>
          <p:cNvSpPr>
            <a:spLocks noGrp="1"/>
          </p:cNvSpPr>
          <p:nvPr>
            <p:ph type="title"/>
          </p:nvPr>
        </p:nvSpPr>
        <p:spPr>
          <a:xfrm>
            <a:off x="1019175" y="288925"/>
            <a:ext cx="10515600" cy="1325563"/>
          </a:xfrm>
        </p:spPr>
        <p:txBody>
          <a:bodyPr>
            <a:noAutofit/>
          </a:bodyPr>
          <a:lstStyle/>
          <a:p>
            <a:r>
              <a:rPr lang="en-US" sz="2400" dirty="0"/>
              <a:t>In time series analysis, the Box–Jenkins method, named after the statisticians George Box and Gwilym Jenkins, applies autoregressive moving average (ARMA) or autoregressive integrated moving average (ARIMA) models to find the best fit of a time-series model to past values of a time series</a:t>
            </a:r>
            <a:endParaRPr lang="en-ID" sz="2400" dirty="0"/>
          </a:p>
        </p:txBody>
      </p:sp>
      <p:pic>
        <p:nvPicPr>
          <p:cNvPr id="4" name="Content Placeholder 3">
            <a:extLst>
              <a:ext uri="{FF2B5EF4-FFF2-40B4-BE49-F238E27FC236}">
                <a16:creationId xmlns:a16="http://schemas.microsoft.com/office/drawing/2014/main" id="{116B4248-1756-471E-B267-6D6F38FE5B9E}"/>
              </a:ext>
            </a:extLst>
          </p:cNvPr>
          <p:cNvPicPr>
            <a:picLocks noGrp="1" noChangeAspect="1"/>
          </p:cNvPicPr>
          <p:nvPr>
            <p:ph idx="1"/>
          </p:nvPr>
        </p:nvPicPr>
        <p:blipFill>
          <a:blip r:embed="rId2"/>
          <a:stretch>
            <a:fillRect/>
          </a:stretch>
        </p:blipFill>
        <p:spPr>
          <a:xfrm>
            <a:off x="838200" y="1730523"/>
            <a:ext cx="10515600" cy="4446440"/>
          </a:xfrm>
          <a:prstGeom prst="rect">
            <a:avLst/>
          </a:prstGeom>
        </p:spPr>
      </p:pic>
    </p:spTree>
    <p:extLst>
      <p:ext uri="{BB962C8B-B14F-4D97-AF65-F5344CB8AC3E}">
        <p14:creationId xmlns:p14="http://schemas.microsoft.com/office/powerpoint/2010/main" val="2473246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DD00A-F8E6-4455-8F34-ACBEDCBAAC55}"/>
              </a:ext>
            </a:extLst>
          </p:cNvPr>
          <p:cNvSpPr>
            <a:spLocks noGrp="1"/>
          </p:cNvSpPr>
          <p:nvPr>
            <p:ph type="title"/>
          </p:nvPr>
        </p:nvSpPr>
        <p:spPr>
          <a:xfrm>
            <a:off x="1038225" y="528724"/>
            <a:ext cx="10515600" cy="1325563"/>
          </a:xfrm>
        </p:spPr>
        <p:txBody>
          <a:bodyPr>
            <a:noAutofit/>
          </a:bodyPr>
          <a:lstStyle/>
          <a:p>
            <a:r>
              <a:rPr lang="en-US" sz="2400" dirty="0"/>
              <a:t>ARIMA models are applied in some cases where data show evidence of non-stationarity, where an initial differencing step (corresponding to the "integrated" part of the model) can be applied one or more times to eliminate the non-stationarity.</a:t>
            </a:r>
            <a:endParaRPr lang="en-ID" sz="2400" dirty="0"/>
          </a:p>
        </p:txBody>
      </p:sp>
      <p:pic>
        <p:nvPicPr>
          <p:cNvPr id="4" name="Content Placeholder 3">
            <a:extLst>
              <a:ext uri="{FF2B5EF4-FFF2-40B4-BE49-F238E27FC236}">
                <a16:creationId xmlns:a16="http://schemas.microsoft.com/office/drawing/2014/main" id="{F111B365-D40B-47E6-973D-0164B576668C}"/>
              </a:ext>
            </a:extLst>
          </p:cNvPr>
          <p:cNvPicPr>
            <a:picLocks noGrp="1" noChangeAspect="1"/>
          </p:cNvPicPr>
          <p:nvPr>
            <p:ph idx="1"/>
          </p:nvPr>
        </p:nvPicPr>
        <p:blipFill>
          <a:blip r:embed="rId2"/>
          <a:stretch>
            <a:fillRect/>
          </a:stretch>
        </p:blipFill>
        <p:spPr>
          <a:xfrm>
            <a:off x="838200" y="2336094"/>
            <a:ext cx="10515600" cy="3330400"/>
          </a:xfrm>
          <a:prstGeom prst="rect">
            <a:avLst/>
          </a:prstGeom>
        </p:spPr>
      </p:pic>
    </p:spTree>
    <p:extLst>
      <p:ext uri="{BB962C8B-B14F-4D97-AF65-F5344CB8AC3E}">
        <p14:creationId xmlns:p14="http://schemas.microsoft.com/office/powerpoint/2010/main" val="2350157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4E06-F7C3-4F19-8D92-72788F12F1BA}"/>
              </a:ext>
            </a:extLst>
          </p:cNvPr>
          <p:cNvSpPr>
            <a:spLocks noGrp="1"/>
          </p:cNvSpPr>
          <p:nvPr>
            <p:ph type="title"/>
          </p:nvPr>
        </p:nvSpPr>
        <p:spPr>
          <a:xfrm>
            <a:off x="923925" y="5135562"/>
            <a:ext cx="10515600" cy="1325563"/>
          </a:xfrm>
        </p:spPr>
        <p:txBody>
          <a:bodyPr>
            <a:normAutofit/>
          </a:bodyPr>
          <a:lstStyle/>
          <a:p>
            <a:r>
              <a:rPr lang="en-US" sz="2800" dirty="0"/>
              <a:t>Karena </a:t>
            </a:r>
            <a:r>
              <a:rPr lang="en-US" sz="2800" dirty="0" err="1"/>
              <a:t>tipe</a:t>
            </a:r>
            <a:r>
              <a:rPr lang="en-US" sz="2800" dirty="0"/>
              <a:t> </a:t>
            </a:r>
            <a:r>
              <a:rPr lang="en-US" sz="2800" dirty="0" err="1"/>
              <a:t>dataframe</a:t>
            </a:r>
            <a:r>
              <a:rPr lang="en-US" sz="2800" dirty="0"/>
              <a:t> yang </a:t>
            </a:r>
            <a:r>
              <a:rPr lang="en-US" sz="2800" dirty="0" err="1"/>
              <a:t>digunakan</a:t>
            </a:r>
            <a:r>
              <a:rPr lang="en-US" sz="2800" dirty="0"/>
              <a:t> </a:t>
            </a:r>
            <a:r>
              <a:rPr lang="en-US" sz="2800" dirty="0" err="1"/>
              <a:t>berbeda</a:t>
            </a:r>
            <a:r>
              <a:rPr lang="en-US" sz="2800" dirty="0"/>
              <a:t>, program </a:t>
            </a:r>
            <a:r>
              <a:rPr lang="en-US" sz="2800" dirty="0" err="1"/>
              <a:t>tidak</a:t>
            </a:r>
            <a:r>
              <a:rPr lang="en-US" sz="2800" dirty="0"/>
              <a:t> </a:t>
            </a:r>
            <a:r>
              <a:rPr lang="en-US" sz="2800" dirty="0" err="1"/>
              <a:t>dapat</a:t>
            </a:r>
            <a:r>
              <a:rPr lang="en-US" sz="2800" dirty="0"/>
              <a:t> </a:t>
            </a:r>
            <a:r>
              <a:rPr lang="en-US" sz="2800" dirty="0" err="1"/>
              <a:t>menghasilkan</a:t>
            </a:r>
            <a:r>
              <a:rPr lang="en-US" sz="2800" dirty="0"/>
              <a:t> ARIMA predictions</a:t>
            </a:r>
            <a:endParaRPr lang="en-ID" sz="2800" dirty="0"/>
          </a:p>
        </p:txBody>
      </p:sp>
      <p:pic>
        <p:nvPicPr>
          <p:cNvPr id="4" name="Content Placeholder 3">
            <a:extLst>
              <a:ext uri="{FF2B5EF4-FFF2-40B4-BE49-F238E27FC236}">
                <a16:creationId xmlns:a16="http://schemas.microsoft.com/office/drawing/2014/main" id="{296F2592-205C-4FCB-99F4-6B52FD7ADEF1}"/>
              </a:ext>
            </a:extLst>
          </p:cNvPr>
          <p:cNvPicPr>
            <a:picLocks noGrp="1" noChangeAspect="1"/>
          </p:cNvPicPr>
          <p:nvPr>
            <p:ph idx="1"/>
          </p:nvPr>
        </p:nvPicPr>
        <p:blipFill>
          <a:blip r:embed="rId2"/>
          <a:stretch>
            <a:fillRect/>
          </a:stretch>
        </p:blipFill>
        <p:spPr>
          <a:xfrm>
            <a:off x="838200" y="511175"/>
            <a:ext cx="10515600" cy="4351338"/>
          </a:xfrm>
          <a:prstGeom prst="rect">
            <a:avLst/>
          </a:prstGeom>
        </p:spPr>
      </p:pic>
    </p:spTree>
    <p:extLst>
      <p:ext uri="{BB962C8B-B14F-4D97-AF65-F5344CB8AC3E}">
        <p14:creationId xmlns:p14="http://schemas.microsoft.com/office/powerpoint/2010/main" val="13847286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2B1B-D46D-4921-A78C-230C1257B2A1}"/>
              </a:ext>
            </a:extLst>
          </p:cNvPr>
          <p:cNvSpPr>
            <a:spLocks noGrp="1"/>
          </p:cNvSpPr>
          <p:nvPr>
            <p:ph type="title"/>
          </p:nvPr>
        </p:nvSpPr>
        <p:spPr/>
        <p:txBody>
          <a:bodyPr/>
          <a:lstStyle/>
          <a:p>
            <a:r>
              <a:rPr lang="en-US" dirty="0" err="1"/>
              <a:t>Tetapi</a:t>
            </a:r>
            <a:r>
              <a:rPr lang="en-US" dirty="0"/>
              <a:t> </a:t>
            </a:r>
            <a:r>
              <a:rPr lang="en-US" dirty="0" err="1"/>
              <a:t>hasil</a:t>
            </a:r>
            <a:r>
              <a:rPr lang="en-US" dirty="0"/>
              <a:t> yang </a:t>
            </a:r>
            <a:r>
              <a:rPr lang="en-US" dirty="0" err="1"/>
              <a:t>dihasilkan</a:t>
            </a:r>
            <a:r>
              <a:rPr lang="en-US" dirty="0"/>
              <a:t> </a:t>
            </a:r>
            <a:r>
              <a:rPr lang="en-US" dirty="0" err="1"/>
              <a:t>merupakan</a:t>
            </a:r>
            <a:r>
              <a:rPr lang="en-US" dirty="0"/>
              <a:t> </a:t>
            </a:r>
            <a:r>
              <a:rPr lang="en-US" dirty="0" err="1"/>
              <a:t>seperti</a:t>
            </a:r>
            <a:r>
              <a:rPr lang="en-US" dirty="0"/>
              <a:t> </a:t>
            </a:r>
            <a:r>
              <a:rPr lang="en-US" dirty="0" err="1"/>
              <a:t>ini</a:t>
            </a:r>
            <a:endParaRPr lang="en-ID" dirty="0"/>
          </a:p>
        </p:txBody>
      </p:sp>
      <p:pic>
        <p:nvPicPr>
          <p:cNvPr id="4" name="Content Placeholder 3">
            <a:extLst>
              <a:ext uri="{FF2B5EF4-FFF2-40B4-BE49-F238E27FC236}">
                <a16:creationId xmlns:a16="http://schemas.microsoft.com/office/drawing/2014/main" id="{3D9B3267-28CA-4C00-8B7F-B1D4974C3589}"/>
              </a:ext>
            </a:extLst>
          </p:cNvPr>
          <p:cNvPicPr>
            <a:picLocks noGrp="1" noChangeAspect="1"/>
          </p:cNvPicPr>
          <p:nvPr>
            <p:ph idx="1"/>
          </p:nvPr>
        </p:nvPicPr>
        <p:blipFill>
          <a:blip r:embed="rId2"/>
          <a:stretch>
            <a:fillRect/>
          </a:stretch>
        </p:blipFill>
        <p:spPr>
          <a:xfrm>
            <a:off x="838200" y="1825625"/>
            <a:ext cx="11163300" cy="4351338"/>
          </a:xfrm>
          <a:prstGeom prst="rect">
            <a:avLst/>
          </a:prstGeom>
        </p:spPr>
      </p:pic>
    </p:spTree>
    <p:extLst>
      <p:ext uri="{BB962C8B-B14F-4D97-AF65-F5344CB8AC3E}">
        <p14:creationId xmlns:p14="http://schemas.microsoft.com/office/powerpoint/2010/main" val="15904493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17388-54F6-4D93-B9A4-0A1E3E4AC6B1}"/>
              </a:ext>
            </a:extLst>
          </p:cNvPr>
          <p:cNvSpPr>
            <a:spLocks noGrp="1"/>
          </p:cNvSpPr>
          <p:nvPr>
            <p:ph type="title"/>
          </p:nvPr>
        </p:nvSpPr>
        <p:spPr/>
        <p:txBody>
          <a:bodyPr/>
          <a:lstStyle/>
          <a:p>
            <a:r>
              <a:rPr lang="en-US" dirty="0"/>
              <a:t>Conclusion</a:t>
            </a:r>
            <a:endParaRPr lang="en-ID" dirty="0"/>
          </a:p>
        </p:txBody>
      </p:sp>
      <p:sp>
        <p:nvSpPr>
          <p:cNvPr id="3" name="Content Placeholder 2">
            <a:extLst>
              <a:ext uri="{FF2B5EF4-FFF2-40B4-BE49-F238E27FC236}">
                <a16:creationId xmlns:a16="http://schemas.microsoft.com/office/drawing/2014/main" id="{84E4035C-2BB4-4B5D-B486-FCB5B4DD50A7}"/>
              </a:ext>
            </a:extLst>
          </p:cNvPr>
          <p:cNvSpPr>
            <a:spLocks noGrp="1"/>
          </p:cNvSpPr>
          <p:nvPr>
            <p:ph idx="1"/>
          </p:nvPr>
        </p:nvSpPr>
        <p:spPr/>
        <p:txBody>
          <a:bodyPr/>
          <a:lstStyle/>
          <a:p>
            <a:r>
              <a:rPr lang="en-ID" dirty="0"/>
              <a:t>Dickey-Fuller </a:t>
            </a:r>
            <a:r>
              <a:rPr lang="en-ID" dirty="0" err="1"/>
              <a:t>digunakan</a:t>
            </a:r>
            <a:r>
              <a:rPr lang="en-ID" dirty="0"/>
              <a:t> </a:t>
            </a:r>
            <a:r>
              <a:rPr lang="en-ID" dirty="0" err="1"/>
              <a:t>untuk</a:t>
            </a:r>
            <a:r>
              <a:rPr lang="en-ID" dirty="0"/>
              <a:t> </a:t>
            </a:r>
            <a:r>
              <a:rPr lang="en-ID" dirty="0" err="1"/>
              <a:t>menentukan</a:t>
            </a:r>
            <a:r>
              <a:rPr lang="en-ID" dirty="0"/>
              <a:t> </a:t>
            </a:r>
            <a:r>
              <a:rPr lang="en-ID" dirty="0" err="1"/>
              <a:t>apakah</a:t>
            </a:r>
            <a:r>
              <a:rPr lang="en-ID" dirty="0"/>
              <a:t> unit root, </a:t>
            </a:r>
            <a:r>
              <a:rPr lang="en-ID" dirty="0" err="1"/>
              <a:t>fitur</a:t>
            </a:r>
            <a:r>
              <a:rPr lang="en-ID" dirty="0"/>
              <a:t> yang </a:t>
            </a:r>
            <a:r>
              <a:rPr lang="en-ID" dirty="0" err="1"/>
              <a:t>dapat</a:t>
            </a:r>
            <a:r>
              <a:rPr lang="en-ID" dirty="0"/>
              <a:t> </a:t>
            </a:r>
            <a:r>
              <a:rPr lang="en-ID" dirty="0" err="1"/>
              <a:t>menyebabkan</a:t>
            </a:r>
            <a:r>
              <a:rPr lang="en-ID" dirty="0"/>
              <a:t> </a:t>
            </a:r>
            <a:r>
              <a:rPr lang="en-ID" dirty="0" err="1"/>
              <a:t>masalah</a:t>
            </a:r>
            <a:r>
              <a:rPr lang="en-ID" dirty="0"/>
              <a:t> </a:t>
            </a:r>
            <a:r>
              <a:rPr lang="en-ID" dirty="0" err="1"/>
              <a:t>dalam</a:t>
            </a:r>
            <a:r>
              <a:rPr lang="en-ID" dirty="0"/>
              <a:t> </a:t>
            </a:r>
            <a:r>
              <a:rPr lang="en-ID" dirty="0" err="1"/>
              <a:t>inferensi</a:t>
            </a:r>
            <a:r>
              <a:rPr lang="en-ID" dirty="0"/>
              <a:t> </a:t>
            </a:r>
            <a:r>
              <a:rPr lang="en-ID" dirty="0" err="1"/>
              <a:t>statistik</a:t>
            </a:r>
            <a:r>
              <a:rPr lang="en-ID" dirty="0"/>
              <a:t>, </a:t>
            </a:r>
            <a:r>
              <a:rPr lang="en-ID" dirty="0" err="1"/>
              <a:t>hadir</a:t>
            </a:r>
            <a:r>
              <a:rPr lang="en-ID" dirty="0"/>
              <a:t> </a:t>
            </a:r>
            <a:r>
              <a:rPr lang="en-ID" dirty="0" err="1"/>
              <a:t>dalam</a:t>
            </a:r>
            <a:r>
              <a:rPr lang="en-ID" dirty="0"/>
              <a:t> model autoregressive (ARIMA)</a:t>
            </a:r>
          </a:p>
          <a:p>
            <a:r>
              <a:rPr lang="en-ID" dirty="0" err="1"/>
              <a:t>Kedua</a:t>
            </a:r>
            <a:r>
              <a:rPr lang="en-ID" dirty="0"/>
              <a:t> </a:t>
            </a:r>
            <a:r>
              <a:rPr lang="en-ID" dirty="0" err="1"/>
              <a:t>metode</a:t>
            </a:r>
            <a:r>
              <a:rPr lang="en-ID" dirty="0"/>
              <a:t> </a:t>
            </a:r>
            <a:r>
              <a:rPr lang="en-ID" dirty="0" err="1"/>
              <a:t>tersebut</a:t>
            </a:r>
            <a:r>
              <a:rPr lang="en-ID" dirty="0"/>
              <a:t> </a:t>
            </a:r>
            <a:r>
              <a:rPr lang="en-ID" dirty="0" err="1"/>
              <a:t>hanya</a:t>
            </a:r>
            <a:r>
              <a:rPr lang="en-ID" dirty="0"/>
              <a:t> </a:t>
            </a:r>
            <a:r>
              <a:rPr lang="en-ID" dirty="0" err="1"/>
              <a:t>dapat</a:t>
            </a:r>
            <a:r>
              <a:rPr lang="en-ID" dirty="0"/>
              <a:t> </a:t>
            </a:r>
            <a:r>
              <a:rPr lang="en-ID" dirty="0" err="1"/>
              <a:t>digunakan</a:t>
            </a:r>
            <a:r>
              <a:rPr lang="en-ID" dirty="0"/>
              <a:t> </a:t>
            </a:r>
            <a:r>
              <a:rPr lang="en-ID" dirty="0" err="1"/>
              <a:t>untuk</a:t>
            </a:r>
            <a:r>
              <a:rPr lang="en-ID" dirty="0"/>
              <a:t> </a:t>
            </a:r>
            <a:r>
              <a:rPr lang="en-ID" dirty="0" err="1"/>
              <a:t>memprediksi</a:t>
            </a:r>
            <a:r>
              <a:rPr lang="en-ID" dirty="0"/>
              <a:t>, </a:t>
            </a:r>
            <a:r>
              <a:rPr lang="en-ID" dirty="0" err="1"/>
              <a:t>diluar</a:t>
            </a:r>
            <a:r>
              <a:rPr lang="en-ID" dirty="0"/>
              <a:t> </a:t>
            </a:r>
            <a:r>
              <a:rPr lang="en-ID" dirty="0" err="1"/>
              <a:t>dari</a:t>
            </a:r>
            <a:r>
              <a:rPr lang="en-ID" dirty="0"/>
              <a:t> </a:t>
            </a:r>
            <a:r>
              <a:rPr lang="en-ID" dirty="0" err="1"/>
              <a:t>hal-hal</a:t>
            </a:r>
            <a:r>
              <a:rPr lang="en-ID" dirty="0"/>
              <a:t> </a:t>
            </a:r>
            <a:r>
              <a:rPr lang="en-ID" dirty="0" err="1"/>
              <a:t>tidak</a:t>
            </a:r>
            <a:r>
              <a:rPr lang="en-ID" dirty="0"/>
              <a:t> </a:t>
            </a:r>
            <a:r>
              <a:rPr lang="en-ID" dirty="0" err="1"/>
              <a:t>terduga</a:t>
            </a:r>
            <a:r>
              <a:rPr lang="en-ID" dirty="0"/>
              <a:t> </a:t>
            </a:r>
            <a:r>
              <a:rPr lang="en-ID" dirty="0" err="1"/>
              <a:t>seperti</a:t>
            </a:r>
            <a:r>
              <a:rPr lang="en-ID" dirty="0"/>
              <a:t> </a:t>
            </a:r>
            <a:r>
              <a:rPr lang="en-ID" dirty="0" err="1"/>
              <a:t>kenaikan</a:t>
            </a:r>
            <a:r>
              <a:rPr lang="en-ID" dirty="0"/>
              <a:t> </a:t>
            </a:r>
            <a:r>
              <a:rPr lang="en-ID" dirty="0" err="1"/>
              <a:t>tiket</a:t>
            </a:r>
            <a:r>
              <a:rPr lang="en-ID" dirty="0"/>
              <a:t> </a:t>
            </a:r>
            <a:r>
              <a:rPr lang="en-ID" dirty="0" err="1"/>
              <a:t>pesawat</a:t>
            </a:r>
            <a:r>
              <a:rPr lang="en-ID" dirty="0"/>
              <a:t>, </a:t>
            </a:r>
            <a:r>
              <a:rPr lang="en-ID" dirty="0" err="1"/>
              <a:t>melonjaknya</a:t>
            </a:r>
            <a:r>
              <a:rPr lang="en-ID" dirty="0"/>
              <a:t> </a:t>
            </a:r>
            <a:r>
              <a:rPr lang="en-ID" dirty="0" err="1"/>
              <a:t>penumpang</a:t>
            </a:r>
            <a:r>
              <a:rPr lang="en-ID" dirty="0"/>
              <a:t>, </a:t>
            </a:r>
            <a:r>
              <a:rPr lang="en-ID" dirty="0" err="1"/>
              <a:t>atau</a:t>
            </a:r>
            <a:r>
              <a:rPr lang="en-ID" dirty="0"/>
              <a:t> </a:t>
            </a:r>
            <a:r>
              <a:rPr lang="en-ID" dirty="0" err="1"/>
              <a:t>hal-hal</a:t>
            </a:r>
            <a:r>
              <a:rPr lang="en-ID" dirty="0"/>
              <a:t> </a:t>
            </a:r>
            <a:r>
              <a:rPr lang="en-ID" dirty="0" err="1"/>
              <a:t>lainnya</a:t>
            </a:r>
            <a:r>
              <a:rPr lang="en-ID" dirty="0"/>
              <a:t>. </a:t>
            </a:r>
            <a:r>
              <a:rPr lang="en-ID" dirty="0" err="1"/>
              <a:t>tetapi</a:t>
            </a:r>
            <a:r>
              <a:rPr lang="en-ID" dirty="0"/>
              <a:t> </a:t>
            </a:r>
            <a:r>
              <a:rPr lang="en-ID" dirty="0" err="1"/>
              <a:t>kurang</a:t>
            </a:r>
            <a:r>
              <a:rPr lang="en-ID" dirty="0"/>
              <a:t> </a:t>
            </a:r>
            <a:r>
              <a:rPr lang="en-ID" dirty="0" err="1"/>
              <a:t>lebih</a:t>
            </a:r>
            <a:r>
              <a:rPr lang="en-ID" dirty="0"/>
              <a:t> </a:t>
            </a:r>
            <a:r>
              <a:rPr lang="en-ID" dirty="0" err="1"/>
              <a:t>dapat</a:t>
            </a:r>
            <a:r>
              <a:rPr lang="en-ID" dirty="0"/>
              <a:t> </a:t>
            </a:r>
            <a:r>
              <a:rPr lang="en-ID" dirty="0" err="1"/>
              <a:t>mewakili</a:t>
            </a:r>
            <a:r>
              <a:rPr lang="en-ID" dirty="0"/>
              <a:t> </a:t>
            </a:r>
            <a:r>
              <a:rPr lang="en-ID" dirty="0" err="1"/>
              <a:t>dilihat</a:t>
            </a:r>
            <a:r>
              <a:rPr lang="en-ID" dirty="0"/>
              <a:t> </a:t>
            </a:r>
            <a:r>
              <a:rPr lang="en-ID" dirty="0" err="1"/>
              <a:t>dari</a:t>
            </a:r>
            <a:r>
              <a:rPr lang="en-ID" dirty="0"/>
              <a:t> </a:t>
            </a:r>
            <a:r>
              <a:rPr lang="en-ID" dirty="0" err="1"/>
              <a:t>perkembangannya</a:t>
            </a:r>
            <a:r>
              <a:rPr lang="en-ID" dirty="0"/>
              <a:t> </a:t>
            </a:r>
            <a:r>
              <a:rPr lang="en-ID" dirty="0" err="1"/>
              <a:t>dari</a:t>
            </a:r>
            <a:r>
              <a:rPr lang="en-ID" dirty="0"/>
              <a:t> </a:t>
            </a:r>
            <a:r>
              <a:rPr lang="en-ID" dirty="0" err="1"/>
              <a:t>tahun</a:t>
            </a:r>
            <a:r>
              <a:rPr lang="en-ID" dirty="0"/>
              <a:t> </a:t>
            </a:r>
            <a:r>
              <a:rPr lang="en-ID" dirty="0" err="1"/>
              <a:t>ke</a:t>
            </a:r>
            <a:r>
              <a:rPr lang="en-ID" dirty="0"/>
              <a:t> </a:t>
            </a:r>
            <a:r>
              <a:rPr lang="en-ID" dirty="0" err="1"/>
              <a:t>tahun</a:t>
            </a:r>
            <a:r>
              <a:rPr lang="en-ID" dirty="0"/>
              <a:t>.</a:t>
            </a:r>
          </a:p>
          <a:p>
            <a:r>
              <a:rPr lang="en-ID" dirty="0"/>
              <a:t>Pada </a:t>
            </a:r>
            <a:r>
              <a:rPr lang="en-ID" dirty="0" err="1"/>
              <a:t>saat</a:t>
            </a:r>
            <a:r>
              <a:rPr lang="en-ID" dirty="0"/>
              <a:t> seasonal data </a:t>
            </a:r>
            <a:r>
              <a:rPr lang="en-ID" dirty="0" err="1"/>
              <a:t>menjadi</a:t>
            </a:r>
            <a:r>
              <a:rPr lang="en-ID" dirty="0"/>
              <a:t> </a:t>
            </a:r>
            <a:r>
              <a:rPr lang="en-ID" dirty="0" err="1"/>
              <a:t>lebih</a:t>
            </a:r>
            <a:r>
              <a:rPr lang="en-ID" dirty="0"/>
              <a:t> </a:t>
            </a:r>
            <a:r>
              <a:rPr lang="en-ID" dirty="0" err="1"/>
              <a:t>sulit</a:t>
            </a:r>
            <a:r>
              <a:rPr lang="en-ID" dirty="0"/>
              <a:t> </a:t>
            </a:r>
            <a:r>
              <a:rPr lang="en-ID" dirty="0" err="1"/>
              <a:t>diprediksi</a:t>
            </a:r>
            <a:r>
              <a:rPr lang="en-ID" dirty="0"/>
              <a:t> </a:t>
            </a:r>
            <a:r>
              <a:rPr lang="en-ID" dirty="0" err="1"/>
              <a:t>karena</a:t>
            </a:r>
            <a:r>
              <a:rPr lang="en-ID" dirty="0"/>
              <a:t> </a:t>
            </a:r>
            <a:r>
              <a:rPr lang="en-ID" dirty="0" err="1"/>
              <a:t>tidak</a:t>
            </a:r>
            <a:r>
              <a:rPr lang="en-ID" dirty="0"/>
              <a:t> </a:t>
            </a:r>
            <a:r>
              <a:rPr lang="en-ID" dirty="0" err="1"/>
              <a:t>pasti</a:t>
            </a:r>
            <a:r>
              <a:rPr lang="en-ID" dirty="0"/>
              <a:t>, </a:t>
            </a:r>
            <a:r>
              <a:rPr lang="en-ID" dirty="0" err="1"/>
              <a:t>tetapi</a:t>
            </a:r>
            <a:r>
              <a:rPr lang="en-ID" dirty="0"/>
              <a:t> </a:t>
            </a:r>
            <a:r>
              <a:rPr lang="en-ID" dirty="0" err="1"/>
              <a:t>kurang</a:t>
            </a:r>
            <a:r>
              <a:rPr lang="en-ID" dirty="0"/>
              <a:t> </a:t>
            </a:r>
            <a:r>
              <a:rPr lang="en-ID" dirty="0" err="1"/>
              <a:t>lebih</a:t>
            </a:r>
            <a:r>
              <a:rPr lang="en-ID" dirty="0"/>
              <a:t> </a:t>
            </a:r>
            <a:r>
              <a:rPr lang="en-ID" dirty="0" err="1"/>
              <a:t>setiap</a:t>
            </a:r>
            <a:r>
              <a:rPr lang="en-ID" dirty="0"/>
              <a:t> </a:t>
            </a:r>
            <a:r>
              <a:rPr lang="en-ID" dirty="0" err="1"/>
              <a:t>tahun</a:t>
            </a:r>
            <a:r>
              <a:rPr lang="en-ID" dirty="0"/>
              <a:t> </a:t>
            </a:r>
            <a:r>
              <a:rPr lang="en-ID" dirty="0" err="1"/>
              <a:t>selalu</a:t>
            </a:r>
            <a:r>
              <a:rPr lang="en-ID" dirty="0"/>
              <a:t> </a:t>
            </a:r>
            <a:r>
              <a:rPr lang="en-ID" dirty="0" err="1"/>
              <a:t>sama</a:t>
            </a:r>
            <a:endParaRPr lang="en-ID" dirty="0"/>
          </a:p>
          <a:p>
            <a:r>
              <a:rPr lang="en-ID" dirty="0"/>
              <a:t>Trend yang </a:t>
            </a:r>
            <a:r>
              <a:rPr lang="en-ID" dirty="0" err="1"/>
              <a:t>terjadi</a:t>
            </a:r>
            <a:r>
              <a:rPr lang="en-ID" dirty="0"/>
              <a:t> </a:t>
            </a:r>
            <a:r>
              <a:rPr lang="en-ID" dirty="0" err="1"/>
              <a:t>dari</a:t>
            </a:r>
            <a:r>
              <a:rPr lang="en-ID" dirty="0"/>
              <a:t> </a:t>
            </a:r>
            <a:r>
              <a:rPr lang="en-ID" dirty="0" err="1"/>
              <a:t>tahun</a:t>
            </a:r>
            <a:r>
              <a:rPr lang="en-ID" dirty="0"/>
              <a:t> </a:t>
            </a:r>
            <a:r>
              <a:rPr lang="en-ID" dirty="0" err="1"/>
              <a:t>ketahun</a:t>
            </a:r>
            <a:r>
              <a:rPr lang="en-ID" dirty="0"/>
              <a:t> juga </a:t>
            </a:r>
            <a:r>
              <a:rPr lang="en-ID" dirty="0" err="1"/>
              <a:t>selalu</a:t>
            </a:r>
            <a:r>
              <a:rPr lang="en-ID" dirty="0"/>
              <a:t> </a:t>
            </a:r>
            <a:r>
              <a:rPr lang="en-ID" dirty="0" err="1"/>
              <a:t>meningkat</a:t>
            </a:r>
            <a:endParaRPr lang="en-ID" dirty="0"/>
          </a:p>
          <a:p>
            <a:endParaRPr lang="en-ID" dirty="0"/>
          </a:p>
        </p:txBody>
      </p:sp>
    </p:spTree>
    <p:extLst>
      <p:ext uri="{BB962C8B-B14F-4D97-AF65-F5344CB8AC3E}">
        <p14:creationId xmlns:p14="http://schemas.microsoft.com/office/powerpoint/2010/main" val="34305014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53DAB-76AD-433C-AA02-B2D09EDE2B07}"/>
              </a:ext>
            </a:extLst>
          </p:cNvPr>
          <p:cNvSpPr>
            <a:spLocks noGrp="1"/>
          </p:cNvSpPr>
          <p:nvPr>
            <p:ph type="title"/>
          </p:nvPr>
        </p:nvSpPr>
        <p:spPr/>
        <p:txBody>
          <a:bodyPr/>
          <a:lstStyle/>
          <a:p>
            <a:endParaRPr lang="en-ID" dirty="0"/>
          </a:p>
        </p:txBody>
      </p:sp>
      <p:sp>
        <p:nvSpPr>
          <p:cNvPr id="3" name="Content Placeholder 2">
            <a:extLst>
              <a:ext uri="{FF2B5EF4-FFF2-40B4-BE49-F238E27FC236}">
                <a16:creationId xmlns:a16="http://schemas.microsoft.com/office/drawing/2014/main" id="{222AF402-7E9C-4799-B70E-421BD8F5F505}"/>
              </a:ext>
            </a:extLst>
          </p:cNvPr>
          <p:cNvSpPr>
            <a:spLocks noGrp="1"/>
          </p:cNvSpPr>
          <p:nvPr>
            <p:ph idx="1"/>
          </p:nvPr>
        </p:nvSpPr>
        <p:spPr>
          <a:xfrm>
            <a:off x="838200" y="1937857"/>
            <a:ext cx="10515600" cy="5334481"/>
          </a:xfrm>
        </p:spPr>
        <p:txBody>
          <a:bodyPr>
            <a:normAutofit/>
          </a:bodyPr>
          <a:lstStyle/>
          <a:p>
            <a:pPr marL="0" indent="0" algn="ctr">
              <a:buNone/>
            </a:pPr>
            <a:r>
              <a:rPr lang="en-ID" sz="4000" dirty="0"/>
              <a:t>Link GitHub:</a:t>
            </a:r>
            <a:endParaRPr lang="en-ID" sz="4000" dirty="0">
              <a:hlinkClick r:id="rId2"/>
            </a:endParaRPr>
          </a:p>
          <a:p>
            <a:pPr marL="0" indent="0" algn="ctr">
              <a:buNone/>
            </a:pPr>
            <a:r>
              <a:rPr lang="en-ID" sz="4000" dirty="0">
                <a:hlinkClick r:id="rId2"/>
              </a:rPr>
              <a:t>https://github.com/gilbertlauren/Prediksi-kenaikan-penumpang-pesawat</a:t>
            </a:r>
            <a:endParaRPr lang="en-ID" sz="4000" dirty="0"/>
          </a:p>
          <a:p>
            <a:pPr marL="0" indent="0" algn="ctr">
              <a:buNone/>
            </a:pPr>
            <a:r>
              <a:rPr lang="en-ID" sz="4000" dirty="0"/>
              <a:t>Link Social Media:</a:t>
            </a:r>
          </a:p>
          <a:p>
            <a:pPr marL="0" indent="0" algn="ctr">
              <a:buNone/>
            </a:pPr>
            <a:r>
              <a:rPr lang="en-ID" sz="4000" dirty="0">
                <a:hlinkClick r:id="rId3"/>
              </a:rPr>
              <a:t>https://www.facebook.com/100000287821150/posts/2825278134158420/?d=n</a:t>
            </a:r>
            <a:endParaRPr lang="en-ID" sz="4000" dirty="0"/>
          </a:p>
        </p:txBody>
      </p:sp>
    </p:spTree>
    <p:extLst>
      <p:ext uri="{BB962C8B-B14F-4D97-AF65-F5344CB8AC3E}">
        <p14:creationId xmlns:p14="http://schemas.microsoft.com/office/powerpoint/2010/main" val="1527306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17818-7A3B-4DA5-810C-39BBFB71FEB6}"/>
              </a:ext>
            </a:extLst>
          </p:cNvPr>
          <p:cNvSpPr>
            <a:spLocks noGrp="1"/>
          </p:cNvSpPr>
          <p:nvPr>
            <p:ph type="title"/>
          </p:nvPr>
        </p:nvSpPr>
        <p:spPr/>
        <p:txBody>
          <a:bodyPr/>
          <a:lstStyle/>
          <a:p>
            <a:endParaRPr lang="en-ID"/>
          </a:p>
        </p:txBody>
      </p:sp>
      <p:pic>
        <p:nvPicPr>
          <p:cNvPr id="4" name="Content Placeholder 3">
            <a:extLst>
              <a:ext uri="{FF2B5EF4-FFF2-40B4-BE49-F238E27FC236}">
                <a16:creationId xmlns:a16="http://schemas.microsoft.com/office/drawing/2014/main" id="{73213EAD-12C5-4D04-9410-00AD44630107}"/>
              </a:ext>
            </a:extLst>
          </p:cNvPr>
          <p:cNvPicPr>
            <a:picLocks noGrp="1" noChangeAspect="1"/>
          </p:cNvPicPr>
          <p:nvPr>
            <p:ph idx="1"/>
          </p:nvPr>
        </p:nvPicPr>
        <p:blipFill>
          <a:blip r:embed="rId2"/>
          <a:stretch>
            <a:fillRect/>
          </a:stretch>
        </p:blipFill>
        <p:spPr>
          <a:xfrm>
            <a:off x="657225" y="787400"/>
            <a:ext cx="11353800" cy="5283200"/>
          </a:xfrm>
          <a:prstGeom prst="rect">
            <a:avLst/>
          </a:prstGeom>
        </p:spPr>
      </p:pic>
    </p:spTree>
    <p:extLst>
      <p:ext uri="{BB962C8B-B14F-4D97-AF65-F5344CB8AC3E}">
        <p14:creationId xmlns:p14="http://schemas.microsoft.com/office/powerpoint/2010/main" val="1724739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697F8-8916-4F64-99D5-F1C634F93BAA}"/>
              </a:ext>
            </a:extLst>
          </p:cNvPr>
          <p:cNvSpPr>
            <a:spLocks noGrp="1"/>
          </p:cNvSpPr>
          <p:nvPr>
            <p:ph type="title"/>
          </p:nvPr>
        </p:nvSpPr>
        <p:spPr/>
        <p:txBody>
          <a:bodyPr/>
          <a:lstStyle/>
          <a:p>
            <a:r>
              <a:rPr lang="en-US" dirty="0"/>
              <a:t>Library yang </a:t>
            </a:r>
            <a:r>
              <a:rPr lang="en-US" dirty="0" err="1"/>
              <a:t>digunakan</a:t>
            </a:r>
            <a:endParaRPr lang="en-ID" dirty="0"/>
          </a:p>
        </p:txBody>
      </p:sp>
      <p:sp>
        <p:nvSpPr>
          <p:cNvPr id="3" name="Content Placeholder 2">
            <a:extLst>
              <a:ext uri="{FF2B5EF4-FFF2-40B4-BE49-F238E27FC236}">
                <a16:creationId xmlns:a16="http://schemas.microsoft.com/office/drawing/2014/main" id="{D24245FE-B696-4A4E-870D-05F782F5E0C9}"/>
              </a:ext>
            </a:extLst>
          </p:cNvPr>
          <p:cNvSpPr>
            <a:spLocks noGrp="1"/>
          </p:cNvSpPr>
          <p:nvPr>
            <p:ph idx="1"/>
          </p:nvPr>
        </p:nvSpPr>
        <p:spPr/>
        <p:txBody>
          <a:bodyPr/>
          <a:lstStyle/>
          <a:p>
            <a:endParaRPr lang="en-ID" dirty="0">
              <a:effectLst/>
            </a:endParaRPr>
          </a:p>
          <a:p>
            <a:br>
              <a:rPr lang="en-ID" dirty="0">
                <a:effectLst/>
              </a:rPr>
            </a:br>
            <a:endParaRPr lang="en-ID" dirty="0"/>
          </a:p>
        </p:txBody>
      </p:sp>
      <p:pic>
        <p:nvPicPr>
          <p:cNvPr id="4" name="Picture 3">
            <a:extLst>
              <a:ext uri="{FF2B5EF4-FFF2-40B4-BE49-F238E27FC236}">
                <a16:creationId xmlns:a16="http://schemas.microsoft.com/office/drawing/2014/main" id="{4D4C9649-BFAD-4188-95F5-906CC5C03237}"/>
              </a:ext>
            </a:extLst>
          </p:cNvPr>
          <p:cNvPicPr>
            <a:picLocks noChangeAspect="1"/>
          </p:cNvPicPr>
          <p:nvPr/>
        </p:nvPicPr>
        <p:blipFill>
          <a:blip r:embed="rId2"/>
          <a:stretch>
            <a:fillRect/>
          </a:stretch>
        </p:blipFill>
        <p:spPr>
          <a:xfrm>
            <a:off x="957262" y="1690688"/>
            <a:ext cx="10277475" cy="2419350"/>
          </a:xfrm>
          <a:prstGeom prst="rect">
            <a:avLst/>
          </a:prstGeom>
        </p:spPr>
      </p:pic>
      <p:sp>
        <p:nvSpPr>
          <p:cNvPr id="6" name="TextBox 5">
            <a:extLst>
              <a:ext uri="{FF2B5EF4-FFF2-40B4-BE49-F238E27FC236}">
                <a16:creationId xmlns:a16="http://schemas.microsoft.com/office/drawing/2014/main" id="{0B061B42-94BB-490A-A416-94CD9D07D5F5}"/>
              </a:ext>
            </a:extLst>
          </p:cNvPr>
          <p:cNvSpPr txBox="1"/>
          <p:nvPr/>
        </p:nvSpPr>
        <p:spPr>
          <a:xfrm>
            <a:off x="838200" y="4567147"/>
            <a:ext cx="10935622" cy="1200329"/>
          </a:xfrm>
          <a:prstGeom prst="rect">
            <a:avLst/>
          </a:prstGeom>
          <a:noFill/>
        </p:spPr>
        <p:txBody>
          <a:bodyPr wrap="none" rtlCol="0">
            <a:spAutoFit/>
          </a:bodyPr>
          <a:lstStyle/>
          <a:p>
            <a:r>
              <a:rPr lang="en-US" dirty="0"/>
              <a:t>In statistics, the Dickey – Fuller test tests the null hypothesis that a root unit is present in an autoregressive model. </a:t>
            </a:r>
          </a:p>
          <a:p>
            <a:r>
              <a:rPr lang="en-US" dirty="0"/>
              <a:t>The alternative hypothesis is different depending on which version of the test is used,</a:t>
            </a:r>
          </a:p>
          <a:p>
            <a:r>
              <a:rPr lang="en-US" dirty="0"/>
              <a:t>but is usually stationarity or trend-stationarity. </a:t>
            </a:r>
          </a:p>
          <a:p>
            <a:r>
              <a:rPr lang="en-US" dirty="0"/>
              <a:t>It is named after the statistics David </a:t>
            </a:r>
            <a:r>
              <a:rPr lang="en-US" dirty="0" err="1"/>
              <a:t>David</a:t>
            </a:r>
            <a:r>
              <a:rPr lang="en-US" dirty="0"/>
              <a:t> and Wayne Fuller, who developed the test in 1979</a:t>
            </a:r>
            <a:endParaRPr lang="en-ID" dirty="0"/>
          </a:p>
        </p:txBody>
      </p:sp>
    </p:spTree>
    <p:extLst>
      <p:ext uri="{BB962C8B-B14F-4D97-AF65-F5344CB8AC3E}">
        <p14:creationId xmlns:p14="http://schemas.microsoft.com/office/powerpoint/2010/main" val="3061647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6AE49-5CCF-4CE4-8027-895EDF91E3D6}"/>
              </a:ext>
            </a:extLst>
          </p:cNvPr>
          <p:cNvSpPr>
            <a:spLocks noGrp="1"/>
          </p:cNvSpPr>
          <p:nvPr>
            <p:ph type="title"/>
          </p:nvPr>
        </p:nvSpPr>
        <p:spPr/>
        <p:txBody>
          <a:bodyPr/>
          <a:lstStyle/>
          <a:p>
            <a:r>
              <a:rPr lang="en-US" dirty="0" err="1"/>
              <a:t>dataframe</a:t>
            </a:r>
            <a:endParaRPr lang="en-ID" dirty="0"/>
          </a:p>
        </p:txBody>
      </p:sp>
      <p:pic>
        <p:nvPicPr>
          <p:cNvPr id="4" name="Content Placeholder 3">
            <a:extLst>
              <a:ext uri="{FF2B5EF4-FFF2-40B4-BE49-F238E27FC236}">
                <a16:creationId xmlns:a16="http://schemas.microsoft.com/office/drawing/2014/main" id="{DD5E5217-8F82-454A-8612-F4C948E3CA3D}"/>
              </a:ext>
            </a:extLst>
          </p:cNvPr>
          <p:cNvPicPr>
            <a:picLocks noGrp="1" noChangeAspect="1"/>
          </p:cNvPicPr>
          <p:nvPr>
            <p:ph idx="1"/>
          </p:nvPr>
        </p:nvPicPr>
        <p:blipFill>
          <a:blip r:embed="rId2"/>
          <a:stretch>
            <a:fillRect/>
          </a:stretch>
        </p:blipFill>
        <p:spPr>
          <a:xfrm>
            <a:off x="838200" y="1448730"/>
            <a:ext cx="10515600" cy="3960539"/>
          </a:xfrm>
          <a:prstGeom prst="rect">
            <a:avLst/>
          </a:prstGeom>
        </p:spPr>
      </p:pic>
      <p:sp>
        <p:nvSpPr>
          <p:cNvPr id="5" name="TextBox 4">
            <a:extLst>
              <a:ext uri="{FF2B5EF4-FFF2-40B4-BE49-F238E27FC236}">
                <a16:creationId xmlns:a16="http://schemas.microsoft.com/office/drawing/2014/main" id="{DC75A2AB-EFAD-4308-9819-935E5E4F5BAE}"/>
              </a:ext>
            </a:extLst>
          </p:cNvPr>
          <p:cNvSpPr txBox="1"/>
          <p:nvPr/>
        </p:nvSpPr>
        <p:spPr>
          <a:xfrm>
            <a:off x="1140903" y="5528345"/>
            <a:ext cx="10619254" cy="369332"/>
          </a:xfrm>
          <a:prstGeom prst="rect">
            <a:avLst/>
          </a:prstGeom>
          <a:noFill/>
        </p:spPr>
        <p:txBody>
          <a:bodyPr wrap="none" rtlCol="0">
            <a:spAutoFit/>
          </a:bodyPr>
          <a:lstStyle/>
          <a:p>
            <a:r>
              <a:rPr lang="en-ID" dirty="0" err="1"/>
              <a:t>Jumlah</a:t>
            </a:r>
            <a:r>
              <a:rPr lang="en-ID" dirty="0"/>
              <a:t> </a:t>
            </a:r>
            <a:r>
              <a:rPr lang="en-ID" dirty="0" err="1"/>
              <a:t>Penumpang</a:t>
            </a:r>
            <a:r>
              <a:rPr lang="en-ID" dirty="0"/>
              <a:t> </a:t>
            </a:r>
            <a:r>
              <a:rPr lang="en-ID" dirty="0" err="1"/>
              <a:t>Pesawat</a:t>
            </a:r>
            <a:r>
              <a:rPr lang="en-ID" dirty="0"/>
              <a:t> di </a:t>
            </a:r>
            <a:r>
              <a:rPr lang="en-ID" dirty="0" err="1"/>
              <a:t>Bandara</a:t>
            </a:r>
            <a:r>
              <a:rPr lang="en-ID" dirty="0"/>
              <a:t> Utama (Orang) </a:t>
            </a:r>
            <a:r>
              <a:rPr lang="en-ID" dirty="0" err="1"/>
              <a:t>Keberangkatan</a:t>
            </a:r>
            <a:r>
              <a:rPr lang="en-ID" dirty="0"/>
              <a:t> pada </a:t>
            </a:r>
            <a:r>
              <a:rPr lang="en-ID" dirty="0" err="1"/>
              <a:t>Penerbangan</a:t>
            </a:r>
            <a:r>
              <a:rPr lang="en-ID" dirty="0"/>
              <a:t> </a:t>
            </a:r>
            <a:r>
              <a:rPr lang="en-ID" dirty="0" err="1"/>
              <a:t>Domestik</a:t>
            </a:r>
            <a:r>
              <a:rPr lang="en-ID" dirty="0"/>
              <a:t> (5 </a:t>
            </a:r>
            <a:r>
              <a:rPr lang="en-ID" dirty="0" err="1"/>
              <a:t>bandara</a:t>
            </a:r>
            <a:r>
              <a:rPr lang="en-ID" dirty="0"/>
              <a:t>)</a:t>
            </a:r>
          </a:p>
        </p:txBody>
      </p:sp>
    </p:spTree>
    <p:extLst>
      <p:ext uri="{BB962C8B-B14F-4D97-AF65-F5344CB8AC3E}">
        <p14:creationId xmlns:p14="http://schemas.microsoft.com/office/powerpoint/2010/main" val="17427780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FD9A2-B415-4C28-A3A6-48AF193D8A49}"/>
              </a:ext>
            </a:extLst>
          </p:cNvPr>
          <p:cNvSpPr>
            <a:spLocks noGrp="1"/>
          </p:cNvSpPr>
          <p:nvPr>
            <p:ph type="title"/>
          </p:nvPr>
        </p:nvSpPr>
        <p:spPr/>
        <p:txBody>
          <a:bodyPr/>
          <a:lstStyle/>
          <a:p>
            <a:r>
              <a:rPr lang="en-US" dirty="0"/>
              <a:t>Salah </a:t>
            </a:r>
            <a:r>
              <a:rPr lang="en-US" dirty="0" err="1"/>
              <a:t>satu</a:t>
            </a:r>
            <a:r>
              <a:rPr lang="en-US" dirty="0"/>
              <a:t> </a:t>
            </a:r>
            <a:r>
              <a:rPr lang="en-US" dirty="0" err="1"/>
              <a:t>sampel</a:t>
            </a:r>
            <a:r>
              <a:rPr lang="en-US" dirty="0"/>
              <a:t> </a:t>
            </a:r>
            <a:r>
              <a:rPr lang="en-US" dirty="0" err="1"/>
              <a:t>bandara</a:t>
            </a:r>
            <a:r>
              <a:rPr lang="en-US" dirty="0"/>
              <a:t> Polonia</a:t>
            </a:r>
            <a:endParaRPr lang="en-ID" dirty="0"/>
          </a:p>
        </p:txBody>
      </p:sp>
      <p:pic>
        <p:nvPicPr>
          <p:cNvPr id="4" name="Content Placeholder 3">
            <a:extLst>
              <a:ext uri="{FF2B5EF4-FFF2-40B4-BE49-F238E27FC236}">
                <a16:creationId xmlns:a16="http://schemas.microsoft.com/office/drawing/2014/main" id="{0477689F-9720-4B84-8AD9-4D6137FED07F}"/>
              </a:ext>
            </a:extLst>
          </p:cNvPr>
          <p:cNvPicPr>
            <a:picLocks noGrp="1" noChangeAspect="1"/>
          </p:cNvPicPr>
          <p:nvPr>
            <p:ph idx="1"/>
          </p:nvPr>
        </p:nvPicPr>
        <p:blipFill>
          <a:blip r:embed="rId2"/>
          <a:stretch>
            <a:fillRect/>
          </a:stretch>
        </p:blipFill>
        <p:spPr>
          <a:xfrm>
            <a:off x="838200" y="1456168"/>
            <a:ext cx="10515600" cy="3690660"/>
          </a:xfrm>
          <a:prstGeom prst="rect">
            <a:avLst/>
          </a:prstGeom>
        </p:spPr>
      </p:pic>
    </p:spTree>
    <p:extLst>
      <p:ext uri="{BB962C8B-B14F-4D97-AF65-F5344CB8AC3E}">
        <p14:creationId xmlns:p14="http://schemas.microsoft.com/office/powerpoint/2010/main" val="4091952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D43A1-AD71-4520-A266-86C5F76FA99F}"/>
              </a:ext>
            </a:extLst>
          </p:cNvPr>
          <p:cNvSpPr>
            <a:spLocks noGrp="1"/>
          </p:cNvSpPr>
          <p:nvPr>
            <p:ph type="title"/>
          </p:nvPr>
        </p:nvSpPr>
        <p:spPr/>
        <p:txBody>
          <a:bodyPr/>
          <a:lstStyle/>
          <a:p>
            <a:r>
              <a:rPr lang="en-US" dirty="0" err="1"/>
              <a:t>Grafik</a:t>
            </a:r>
            <a:r>
              <a:rPr lang="en-US" dirty="0"/>
              <a:t> </a:t>
            </a:r>
            <a:r>
              <a:rPr lang="en-US" dirty="0" err="1"/>
              <a:t>bandara</a:t>
            </a:r>
            <a:r>
              <a:rPr lang="en-US" dirty="0"/>
              <a:t> Polonia 2006-2019</a:t>
            </a:r>
            <a:endParaRPr lang="en-ID" dirty="0"/>
          </a:p>
        </p:txBody>
      </p:sp>
      <p:pic>
        <p:nvPicPr>
          <p:cNvPr id="4" name="Content Placeholder 3">
            <a:extLst>
              <a:ext uri="{FF2B5EF4-FFF2-40B4-BE49-F238E27FC236}">
                <a16:creationId xmlns:a16="http://schemas.microsoft.com/office/drawing/2014/main" id="{9DBD5483-3959-4700-B18E-5F16477C314C}"/>
              </a:ext>
            </a:extLst>
          </p:cNvPr>
          <p:cNvPicPr>
            <a:picLocks noGrp="1" noChangeAspect="1"/>
          </p:cNvPicPr>
          <p:nvPr>
            <p:ph idx="1"/>
          </p:nvPr>
        </p:nvPicPr>
        <p:blipFill>
          <a:blip r:embed="rId2"/>
          <a:stretch>
            <a:fillRect/>
          </a:stretch>
        </p:blipFill>
        <p:spPr>
          <a:xfrm>
            <a:off x="838199" y="1797633"/>
            <a:ext cx="10610461" cy="4351338"/>
          </a:xfrm>
          <a:prstGeom prst="rect">
            <a:avLst/>
          </a:prstGeom>
        </p:spPr>
      </p:pic>
    </p:spTree>
    <p:extLst>
      <p:ext uri="{BB962C8B-B14F-4D97-AF65-F5344CB8AC3E}">
        <p14:creationId xmlns:p14="http://schemas.microsoft.com/office/powerpoint/2010/main" val="957267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6F2BB-B48F-434B-A2BA-46136922F671}"/>
              </a:ext>
            </a:extLst>
          </p:cNvPr>
          <p:cNvSpPr>
            <a:spLocks noGrp="1"/>
          </p:cNvSpPr>
          <p:nvPr>
            <p:ph type="title"/>
          </p:nvPr>
        </p:nvSpPr>
        <p:spPr/>
        <p:txBody>
          <a:bodyPr/>
          <a:lstStyle/>
          <a:p>
            <a:r>
              <a:rPr lang="en-ID" dirty="0" err="1"/>
              <a:t>Determing</a:t>
            </a:r>
            <a:r>
              <a:rPr lang="en-ID" dirty="0"/>
              <a:t> rolling statistics</a:t>
            </a:r>
          </a:p>
        </p:txBody>
      </p:sp>
      <p:pic>
        <p:nvPicPr>
          <p:cNvPr id="4" name="Content Placeholder 3">
            <a:extLst>
              <a:ext uri="{FF2B5EF4-FFF2-40B4-BE49-F238E27FC236}">
                <a16:creationId xmlns:a16="http://schemas.microsoft.com/office/drawing/2014/main" id="{FD84F480-E6F6-4B51-867E-801DFBD0DE5F}"/>
              </a:ext>
            </a:extLst>
          </p:cNvPr>
          <p:cNvPicPr>
            <a:picLocks noGrp="1" noChangeAspect="1"/>
          </p:cNvPicPr>
          <p:nvPr>
            <p:ph idx="1"/>
          </p:nvPr>
        </p:nvPicPr>
        <p:blipFill>
          <a:blip r:embed="rId2"/>
          <a:stretch>
            <a:fillRect/>
          </a:stretch>
        </p:blipFill>
        <p:spPr>
          <a:xfrm>
            <a:off x="838200" y="2041865"/>
            <a:ext cx="10515600" cy="3918857"/>
          </a:xfrm>
          <a:prstGeom prst="rect">
            <a:avLst/>
          </a:prstGeom>
        </p:spPr>
      </p:pic>
      <p:sp>
        <p:nvSpPr>
          <p:cNvPr id="5" name="TextBox 4">
            <a:extLst>
              <a:ext uri="{FF2B5EF4-FFF2-40B4-BE49-F238E27FC236}">
                <a16:creationId xmlns:a16="http://schemas.microsoft.com/office/drawing/2014/main" id="{F12F681E-38AE-4CB1-B508-3BB5763B4620}"/>
              </a:ext>
            </a:extLst>
          </p:cNvPr>
          <p:cNvSpPr txBox="1"/>
          <p:nvPr/>
        </p:nvSpPr>
        <p:spPr>
          <a:xfrm>
            <a:off x="1066800" y="5988733"/>
            <a:ext cx="9689384" cy="646331"/>
          </a:xfrm>
          <a:prstGeom prst="rect">
            <a:avLst/>
          </a:prstGeom>
          <a:noFill/>
        </p:spPr>
        <p:txBody>
          <a:bodyPr wrap="none" rtlCol="0">
            <a:spAutoFit/>
          </a:bodyPr>
          <a:lstStyle/>
          <a:p>
            <a:r>
              <a:rPr lang="en-US" dirty="0"/>
              <a:t>One of the more popular rolling statistics is the moving average. This takes a moving window of time, </a:t>
            </a:r>
          </a:p>
          <a:p>
            <a:r>
              <a:rPr lang="en-US" dirty="0"/>
              <a:t>and calculates the average or the mean of that time period as the current value</a:t>
            </a:r>
            <a:endParaRPr lang="en-ID" dirty="0"/>
          </a:p>
        </p:txBody>
      </p:sp>
    </p:spTree>
    <p:extLst>
      <p:ext uri="{BB962C8B-B14F-4D97-AF65-F5344CB8AC3E}">
        <p14:creationId xmlns:p14="http://schemas.microsoft.com/office/powerpoint/2010/main" val="2671573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00A2B-1B18-4651-89EE-DC6B94892A2C}"/>
              </a:ext>
            </a:extLst>
          </p:cNvPr>
          <p:cNvSpPr>
            <a:spLocks noGrp="1"/>
          </p:cNvSpPr>
          <p:nvPr>
            <p:ph type="title"/>
          </p:nvPr>
        </p:nvSpPr>
        <p:spPr/>
        <p:txBody>
          <a:bodyPr/>
          <a:lstStyle/>
          <a:p>
            <a:r>
              <a:rPr lang="en-ID" dirty="0"/>
              <a:t>Plot rolling statistics</a:t>
            </a:r>
          </a:p>
        </p:txBody>
      </p:sp>
      <p:pic>
        <p:nvPicPr>
          <p:cNvPr id="4" name="Content Placeholder 3">
            <a:extLst>
              <a:ext uri="{FF2B5EF4-FFF2-40B4-BE49-F238E27FC236}">
                <a16:creationId xmlns:a16="http://schemas.microsoft.com/office/drawing/2014/main" id="{237FE8B9-08B1-42A9-9F89-32D3EB48D07C}"/>
              </a:ext>
            </a:extLst>
          </p:cNvPr>
          <p:cNvPicPr>
            <a:picLocks noGrp="1" noChangeAspect="1"/>
          </p:cNvPicPr>
          <p:nvPr>
            <p:ph idx="1"/>
          </p:nvPr>
        </p:nvPicPr>
        <p:blipFill>
          <a:blip r:embed="rId2"/>
          <a:stretch>
            <a:fillRect/>
          </a:stretch>
        </p:blipFill>
        <p:spPr>
          <a:xfrm>
            <a:off x="973124" y="1825625"/>
            <a:ext cx="9005556" cy="4351338"/>
          </a:xfrm>
          <a:prstGeom prst="rect">
            <a:avLst/>
          </a:prstGeom>
        </p:spPr>
      </p:pic>
    </p:spTree>
    <p:extLst>
      <p:ext uri="{BB962C8B-B14F-4D97-AF65-F5344CB8AC3E}">
        <p14:creationId xmlns:p14="http://schemas.microsoft.com/office/powerpoint/2010/main" val="38509227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TotalTime>
  <Words>502</Words>
  <Application>Microsoft Office PowerPoint</Application>
  <PresentationFormat>Widescreen</PresentationFormat>
  <Paragraphs>47</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Berlin Sans FB</vt:lpstr>
      <vt:lpstr>Calibri</vt:lpstr>
      <vt:lpstr>Calibri Light</vt:lpstr>
      <vt:lpstr>Times New Roman</vt:lpstr>
      <vt:lpstr>Office Theme</vt:lpstr>
      <vt:lpstr>dickey-fuller test For airplane passengers prediction </vt:lpstr>
      <vt:lpstr>Dickey-fuller test</vt:lpstr>
      <vt:lpstr>PowerPoint Presentation</vt:lpstr>
      <vt:lpstr>Library yang digunakan</vt:lpstr>
      <vt:lpstr>dataframe</vt:lpstr>
      <vt:lpstr>Salah satu sampel bandara Polonia</vt:lpstr>
      <vt:lpstr>Grafik bandara Polonia 2006-2019</vt:lpstr>
      <vt:lpstr>Determing rolling statistics</vt:lpstr>
      <vt:lpstr>Plot rolling statistics</vt:lpstr>
      <vt:lpstr>Perform Dickey-Fuller test</vt:lpstr>
      <vt:lpstr>Estimating trend</vt:lpstr>
      <vt:lpstr>Estimating trend with moving average</vt:lpstr>
      <vt:lpstr>Get the difference between the moving average and the actual number of passengers</vt:lpstr>
      <vt:lpstr>Determing rolling statistics and Plot rolling statistics</vt:lpstr>
      <vt:lpstr>Rolling mean &amp; Standard Deviation</vt:lpstr>
      <vt:lpstr>Exponetial Decay Weighted Average</vt:lpstr>
      <vt:lpstr>Dataset – Moving Exponential Decay Average</vt:lpstr>
      <vt:lpstr>Diff Shifthing</vt:lpstr>
      <vt:lpstr>Diff Shifting with Rolling Mean and Rolling Std</vt:lpstr>
      <vt:lpstr>PowerPoint Presentation</vt:lpstr>
      <vt:lpstr>autoregressive integrated moving average (ARIMA)</vt:lpstr>
      <vt:lpstr>In time series analysis, the Box–Jenkins method, named after the statisticians George Box and Gwilym Jenkins, applies autoregressive moving average (ARMA) or autoregressive integrated moving average (ARIMA) models to find the best fit of a time-series model to past values of a time series</vt:lpstr>
      <vt:lpstr>ARIMA models are applied in some cases where data show evidence of non-stationarity, where an initial differencing step (corresponding to the "integrated" part of the model) can be applied one or more times to eliminate the non-stationarity.</vt:lpstr>
      <vt:lpstr>Karena tipe dataframe yang digunakan berbeda, program tidak dapat menghasilkan ARIMA predictions</vt:lpstr>
      <vt:lpstr>Tetapi hasil yang dihasilkan merupakan seperti ini</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dickey-fuller test For airplane passengers prediction</dc:title>
  <dc:creator>Gilbert Lauren</dc:creator>
  <cp:lastModifiedBy>Gilbert Lauren</cp:lastModifiedBy>
  <cp:revision>18</cp:revision>
  <dcterms:created xsi:type="dcterms:W3CDTF">2019-12-16T11:54:35Z</dcterms:created>
  <dcterms:modified xsi:type="dcterms:W3CDTF">2019-12-16T18:05:52Z</dcterms:modified>
</cp:coreProperties>
</file>